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716" r:id="rId3"/>
    <p:sldId id="591" r:id="rId4"/>
    <p:sldId id="592" r:id="rId5"/>
    <p:sldId id="593" r:id="rId6"/>
    <p:sldId id="722" r:id="rId7"/>
    <p:sldId id="595" r:id="rId8"/>
    <p:sldId id="723" r:id="rId9"/>
    <p:sldId id="597" r:id="rId10"/>
    <p:sldId id="724" r:id="rId11"/>
    <p:sldId id="599" r:id="rId12"/>
    <p:sldId id="600" r:id="rId13"/>
    <p:sldId id="731" r:id="rId14"/>
    <p:sldId id="602" r:id="rId15"/>
    <p:sldId id="603" r:id="rId16"/>
    <p:sldId id="604" r:id="rId17"/>
    <p:sldId id="605" r:id="rId18"/>
    <p:sldId id="606" r:id="rId19"/>
    <p:sldId id="607" r:id="rId20"/>
    <p:sldId id="608" r:id="rId21"/>
    <p:sldId id="726" r:id="rId22"/>
    <p:sldId id="610" r:id="rId23"/>
    <p:sldId id="611" r:id="rId24"/>
    <p:sldId id="612" r:id="rId25"/>
    <p:sldId id="727" r:id="rId26"/>
    <p:sldId id="615" r:id="rId27"/>
    <p:sldId id="729" r:id="rId28"/>
    <p:sldId id="688" r:id="rId29"/>
    <p:sldId id="730" r:id="rId30"/>
    <p:sldId id="691" r:id="rId31"/>
    <p:sldId id="692" r:id="rId32"/>
    <p:sldId id="381"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1111"/>
    <a:srgbClr val="FFFFCC"/>
    <a:srgbClr val="6BA42C"/>
    <a:srgbClr val="FFFF99"/>
    <a:srgbClr val="D00000"/>
    <a:srgbClr val="B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60" autoAdjust="0"/>
    <p:restoredTop sz="75214" autoAdjust="0"/>
  </p:normalViewPr>
  <p:slideViewPr>
    <p:cSldViewPr>
      <p:cViewPr>
        <p:scale>
          <a:sx n="125" d="100"/>
          <a:sy n="125" d="100"/>
        </p:scale>
        <p:origin x="-1056" y="-540"/>
      </p:cViewPr>
      <p:guideLst>
        <p:guide orient="horz" pos="1620"/>
        <p:guide pos="2880"/>
      </p:guideLst>
    </p:cSldViewPr>
  </p:slideViewPr>
  <p:notesTextViewPr>
    <p:cViewPr>
      <p:scale>
        <a:sx n="1" d="1"/>
        <a:sy n="1" d="1"/>
      </p:scale>
      <p:origin x="0" y="0"/>
    </p:cViewPr>
  </p:notesTextViewPr>
  <p:notesViewPr>
    <p:cSldViewPr>
      <p:cViewPr varScale="1">
        <p:scale>
          <a:sx n="66" d="100"/>
          <a:sy n="66" d="100"/>
        </p:scale>
        <p:origin x="-3187"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60824-36D3-4A57-94A7-C8FEE66C27F8}" type="datetimeFigureOut">
              <a:rPr lang="zh-CN" altLang="en-US" smtClean="0"/>
              <a:t>2015/4/15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3FE5055-F480-440C-9641-6D6C555D6973}" type="slidenum">
              <a:rPr lang="zh-CN" altLang="en-US" smtClean="0"/>
              <a:t>‹#›</a:t>
            </a:fld>
            <a:endParaRPr lang="zh-CN" altLang="en-US"/>
          </a:p>
        </p:txBody>
      </p:sp>
    </p:spTree>
    <p:extLst>
      <p:ext uri="{BB962C8B-B14F-4D97-AF65-F5344CB8AC3E}">
        <p14:creationId xmlns:p14="http://schemas.microsoft.com/office/powerpoint/2010/main" val="2568216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17F828-438E-4637-8BF3-0E718175E1CF}" type="datetimeFigureOut">
              <a:rPr lang="zh-CN" altLang="en-US" smtClean="0"/>
              <a:t>2015/4/15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39DDC2-D618-46FF-B4C4-EFF6652E8FC4}" type="slidenum">
              <a:rPr lang="zh-CN" altLang="en-US" smtClean="0"/>
              <a:t>‹#›</a:t>
            </a:fld>
            <a:endParaRPr lang="zh-CN" altLang="en-US"/>
          </a:p>
        </p:txBody>
      </p:sp>
    </p:spTree>
    <p:extLst>
      <p:ext uri="{BB962C8B-B14F-4D97-AF65-F5344CB8AC3E}">
        <p14:creationId xmlns:p14="http://schemas.microsoft.com/office/powerpoint/2010/main" val="28763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Picture 2" descr="E:\文语\2\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21431"/>
            <a:ext cx="92202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39983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122" name="Picture 2" descr="E:\文语\1\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21431"/>
            <a:ext cx="92202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9081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14847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4" y="2322"/>
            <a:ext cx="9144000" cy="5143500"/>
          </a:xfrm>
          <a:prstGeom prst="rect">
            <a:avLst/>
          </a:prstGeom>
        </p:spPr>
      </p:pic>
    </p:spTree>
    <p:extLst>
      <p:ext uri="{BB962C8B-B14F-4D97-AF65-F5344CB8AC3E}">
        <p14:creationId xmlns:p14="http://schemas.microsoft.com/office/powerpoint/2010/main" val="35072938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4" y="-12918"/>
            <a:ext cx="9144000" cy="5143500"/>
          </a:xfrm>
          <a:prstGeom prst="rect">
            <a:avLst/>
          </a:prstGeom>
        </p:spPr>
      </p:pic>
    </p:spTree>
    <p:extLst>
      <p:ext uri="{BB962C8B-B14F-4D97-AF65-F5344CB8AC3E}">
        <p14:creationId xmlns:p14="http://schemas.microsoft.com/office/powerpoint/2010/main" val="13920006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4" name="Rectangle 8"/>
          <p:cNvSpPr>
            <a:spLocks noChangeArrowheads="1"/>
          </p:cNvSpPr>
          <p:nvPr userDrawn="1"/>
        </p:nvSpPr>
        <p:spPr bwMode="auto">
          <a:xfrm>
            <a:off x="0" y="5008974"/>
            <a:ext cx="9145588" cy="144000"/>
          </a:xfrm>
          <a:prstGeom prst="rect">
            <a:avLst/>
          </a:prstGeom>
          <a:solidFill>
            <a:schemeClr val="tx2">
              <a:lumMod val="60000"/>
              <a:lumOff val="40000"/>
            </a:schemeClr>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lvl="0"/>
            <a:endParaRPr lang="zh-CN" altLang="zh-CN" b="0">
              <a:latin typeface="Calibri" pitchFamily="34" charset="0"/>
            </a:endParaRPr>
          </a:p>
        </p:txBody>
      </p:sp>
      <p:sp>
        <p:nvSpPr>
          <p:cNvPr id="4" name="Rectangle 7"/>
          <p:cNvSpPr>
            <a:spLocks noChangeArrowheads="1"/>
          </p:cNvSpPr>
          <p:nvPr userDrawn="1"/>
        </p:nvSpPr>
        <p:spPr bwMode="auto">
          <a:xfrm>
            <a:off x="-1588" y="1"/>
            <a:ext cx="9145588" cy="555526"/>
          </a:xfrm>
          <a:prstGeom prst="rect">
            <a:avLst/>
          </a:prstGeom>
          <a:solidFill>
            <a:schemeClr val="tx2">
              <a:lumMod val="60000"/>
              <a:lumOff val="40000"/>
            </a:schemeClr>
          </a:solidFill>
          <a:ln>
            <a:noFill/>
          </a:ln>
          <a:effectLst/>
          <a:extLst/>
        </p:spPr>
        <p:txBody>
          <a:bodyPr wrap="none" anchor="ctr"/>
          <a:lstStyle/>
          <a:p>
            <a:endParaRPr lang="zh-CN" altLang="zh-CN" sz="1800" b="0">
              <a:latin typeface="Calibri" pitchFamily="34" charset="0"/>
            </a:endParaRPr>
          </a:p>
        </p:txBody>
      </p:sp>
      <p:sp>
        <p:nvSpPr>
          <p:cNvPr id="6" name="AutoShape 46"/>
          <p:cNvSpPr>
            <a:spLocks noChangeArrowheads="1"/>
          </p:cNvSpPr>
          <p:nvPr userDrawn="1"/>
        </p:nvSpPr>
        <p:spPr bwMode="gray">
          <a:xfrm>
            <a:off x="-396552" y="4750658"/>
            <a:ext cx="9937104" cy="361292"/>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sz="1800" b="0"/>
          </a:p>
        </p:txBody>
      </p:sp>
    </p:spTree>
    <p:extLst>
      <p:ext uri="{BB962C8B-B14F-4D97-AF65-F5344CB8AC3E}">
        <p14:creationId xmlns:p14="http://schemas.microsoft.com/office/powerpoint/2010/main" val="39799724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4" name="Rectangle 8"/>
          <p:cNvSpPr>
            <a:spLocks noChangeArrowheads="1"/>
          </p:cNvSpPr>
          <p:nvPr userDrawn="1"/>
        </p:nvSpPr>
        <p:spPr bwMode="auto">
          <a:xfrm>
            <a:off x="0" y="5008974"/>
            <a:ext cx="9145588" cy="144000"/>
          </a:xfrm>
          <a:prstGeom prst="rect">
            <a:avLst/>
          </a:prstGeom>
          <a:solidFill>
            <a:schemeClr val="tx2">
              <a:lumMod val="60000"/>
              <a:lumOff val="40000"/>
            </a:schemeClr>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lvl="0"/>
            <a:endParaRPr lang="zh-CN" altLang="zh-CN" b="0">
              <a:latin typeface="Calibri" pitchFamily="34" charset="0"/>
            </a:endParaRPr>
          </a:p>
        </p:txBody>
      </p:sp>
      <p:sp>
        <p:nvSpPr>
          <p:cNvPr id="4" name="Rectangle 7"/>
          <p:cNvSpPr>
            <a:spLocks noChangeArrowheads="1"/>
          </p:cNvSpPr>
          <p:nvPr userDrawn="1"/>
        </p:nvSpPr>
        <p:spPr bwMode="auto">
          <a:xfrm>
            <a:off x="-1588" y="1"/>
            <a:ext cx="9145588" cy="555526"/>
          </a:xfrm>
          <a:prstGeom prst="rect">
            <a:avLst/>
          </a:prstGeom>
          <a:solidFill>
            <a:schemeClr val="tx2">
              <a:lumMod val="60000"/>
              <a:lumOff val="40000"/>
            </a:schemeClr>
          </a:solidFill>
          <a:ln>
            <a:noFill/>
          </a:ln>
          <a:effectLst/>
          <a:extLst/>
        </p:spPr>
        <p:txBody>
          <a:bodyPr wrap="none" anchor="ctr"/>
          <a:lstStyle/>
          <a:p>
            <a:endParaRPr lang="zh-CN" altLang="zh-CN" sz="1800" b="0">
              <a:latin typeface="Calibri" pitchFamily="34" charset="0"/>
            </a:endParaRPr>
          </a:p>
        </p:txBody>
      </p:sp>
    </p:spTree>
    <p:extLst>
      <p:ext uri="{BB962C8B-B14F-4D97-AF65-F5344CB8AC3E}">
        <p14:creationId xmlns:p14="http://schemas.microsoft.com/office/powerpoint/2010/main" val="31230000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8039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3074" name="Picture 2" descr="E:\文语\1\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 y="-21431"/>
            <a:ext cx="92202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212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239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8" r:id="rId5"/>
    <p:sldLayoutId id="2147483654" r:id="rId6"/>
    <p:sldLayoutId id="2147483653" r:id="rId7"/>
    <p:sldLayoutId id="2147483652" r:id="rId8"/>
    <p:sldLayoutId id="2147483655" r:id="rId9"/>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1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2.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3.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1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4.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1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7.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5.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6.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7.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8.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9.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2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8.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3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18" Type="http://schemas.openxmlformats.org/officeDocument/2006/relationships/image" Target="../media/image21.png"/><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20.png"/><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31.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5.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9.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0.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_rels/slide9.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image" Target="../media/image11.TIF"/><Relationship Id="rId2" Type="http://schemas.openxmlformats.org/officeDocument/2006/relationships/slide" Target="slide2.xml"/><Relationship Id="rId16" Type="http://schemas.openxmlformats.org/officeDocument/2006/relationships/slide" Target="slide30.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0.xml"/><Relationship Id="rId5" Type="http://schemas.openxmlformats.org/officeDocument/2006/relationships/slide" Target="slide7.xml"/><Relationship Id="rId15" Type="http://schemas.openxmlformats.org/officeDocument/2006/relationships/slide" Target="slide28.xml"/><Relationship Id="rId10" Type="http://schemas.openxmlformats.org/officeDocument/2006/relationships/slide" Target="slide18.xml"/><Relationship Id="rId4" Type="http://schemas.openxmlformats.org/officeDocument/2006/relationships/slide" Target="slide5.xml"/><Relationship Id="rId9" Type="http://schemas.openxmlformats.org/officeDocument/2006/relationships/slide" Target="slide16.xml"/><Relationship Id="rId14" Type="http://schemas.openxmlformats.org/officeDocument/2006/relationships/slide" Target="slide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10976" y="2421260"/>
            <a:ext cx="4801314" cy="707886"/>
          </a:xfrm>
          <a:prstGeom prst="rect">
            <a:avLst/>
          </a:prstGeom>
          <a:noFill/>
        </p:spPr>
        <p:txBody>
          <a:bodyPr wrap="none" rtlCol="0">
            <a:spAutoFit/>
          </a:bodyPr>
          <a:lstStyle/>
          <a:p>
            <a:pPr algn="ctr"/>
            <a:r>
              <a:rPr lang="zh-CN" altLang="en-US" sz="4000" b="1" dirty="0">
                <a:solidFill>
                  <a:srgbClr val="FF1111"/>
                </a:solidFill>
                <a:latin typeface="Times New Roman" pitchFamily="18" charset="0"/>
                <a:ea typeface="微软雅黑" pitchFamily="34" charset="-122"/>
                <a:cs typeface="Times New Roman" pitchFamily="18" charset="0"/>
              </a:rPr>
              <a:t>图文转换题题组训练</a:t>
            </a:r>
          </a:p>
        </p:txBody>
      </p:sp>
      <p:sp>
        <p:nvSpPr>
          <p:cNvPr id="3" name="TextBox 2"/>
          <p:cNvSpPr txBox="1"/>
          <p:nvPr/>
        </p:nvSpPr>
        <p:spPr>
          <a:xfrm>
            <a:off x="2627784" y="1830159"/>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lumMod val="50000"/>
                  </a:schemeClr>
                </a:solidFill>
                <a:latin typeface="Times New Roman" pitchFamily="18" charset="0"/>
                <a:ea typeface="微软雅黑" pitchFamily="34" charset="-122"/>
                <a:cs typeface="Times New Roman" pitchFamily="18" charset="0"/>
              </a:rPr>
              <a:t>练出高分　</a:t>
            </a:r>
          </a:p>
        </p:txBody>
      </p:sp>
    </p:spTree>
    <p:extLst>
      <p:ext uri="{BB962C8B-B14F-4D97-AF65-F5344CB8AC3E}">
        <p14:creationId xmlns:p14="http://schemas.microsoft.com/office/powerpoint/2010/main" val="4051358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5489" y="699542"/>
            <a:ext cx="8733982" cy="3693319"/>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躯体亚健康：</a:t>
            </a:r>
            <a:r>
              <a:rPr lang="en-US" altLang="zh-CN" sz="2600" kern="100" dirty="0" smtClean="0">
                <a:latin typeface="Times New Roman"/>
                <a:ea typeface="华文细黑"/>
                <a:cs typeface="Courier New"/>
              </a:rPr>
              <a:t>_____________________________________</a:t>
            </a:r>
          </a:p>
          <a:p>
            <a:pPr algn="just">
              <a:lnSpc>
                <a:spcPct val="150000"/>
              </a:lnSpc>
              <a:spcAft>
                <a:spcPts val="0"/>
              </a:spcAft>
            </a:pPr>
            <a:r>
              <a:rPr lang="en-US" altLang="zh-CN" sz="2600" kern="100" dirty="0" smtClean="0">
                <a:latin typeface="Times New Roman"/>
                <a:ea typeface="华文细黑"/>
                <a:cs typeface="Courier New"/>
              </a:rPr>
              <a:t>_____________________</a:t>
            </a:r>
            <a:endParaRPr lang="zh-CN" altLang="zh-CN" sz="105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心理亚健康：</a:t>
            </a:r>
            <a:r>
              <a:rPr lang="en-US" altLang="zh-CN" sz="2600" kern="100" dirty="0" smtClean="0">
                <a:latin typeface="Times New Roman"/>
                <a:ea typeface="华文细黑"/>
                <a:cs typeface="Courier New"/>
              </a:rPr>
              <a:t>_____________________________________</a:t>
            </a:r>
          </a:p>
          <a:p>
            <a:pPr algn="just">
              <a:lnSpc>
                <a:spcPct val="150000"/>
              </a:lnSpc>
              <a:spcAft>
                <a:spcPts val="0"/>
              </a:spcAft>
            </a:pPr>
            <a:r>
              <a:rPr lang="en-US" altLang="zh-CN" sz="2600" kern="100" dirty="0" smtClean="0">
                <a:latin typeface="Times New Roman"/>
                <a:ea typeface="华文细黑"/>
                <a:cs typeface="Courier New"/>
              </a:rPr>
              <a:t>___________________</a:t>
            </a:r>
            <a:endParaRPr lang="zh-CN" altLang="zh-CN" sz="105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社会适应亚健康：</a:t>
            </a:r>
            <a:r>
              <a:rPr lang="en-US" altLang="zh-CN" sz="2600" kern="100" dirty="0" smtClean="0">
                <a:latin typeface="Times New Roman"/>
                <a:ea typeface="华文细黑"/>
                <a:cs typeface="Courier New"/>
              </a:rPr>
              <a:t>_________________________________</a:t>
            </a:r>
          </a:p>
          <a:p>
            <a:pPr algn="just">
              <a:lnSpc>
                <a:spcPct val="150000"/>
              </a:lnSpc>
              <a:spcAft>
                <a:spcPts val="0"/>
              </a:spcAft>
            </a:pPr>
            <a:r>
              <a:rPr lang="en-US" altLang="zh-CN" sz="2600" kern="100" dirty="0" smtClean="0">
                <a:latin typeface="Times New Roman"/>
                <a:ea typeface="华文细黑"/>
                <a:cs typeface="Courier New"/>
              </a:rPr>
              <a:t>_______________________</a:t>
            </a:r>
            <a:endParaRPr lang="zh-CN" altLang="zh-CN" sz="105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1673592900"/>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722652"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2" name="TextBox 31">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3" name="TextBox 32">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4" name="TextBox 33">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5" name="TextBox 34">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6" name="TextBox 35">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1" name="TextBox 40">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2" name="TextBox 41">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3" name="TextBox 42">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4" name="TextBox 43">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5" name="TextBox 44">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
        <p:nvSpPr>
          <p:cNvPr id="4" name="矩形 3"/>
          <p:cNvSpPr/>
          <p:nvPr/>
        </p:nvSpPr>
        <p:spPr>
          <a:xfrm>
            <a:off x="219454" y="653822"/>
            <a:ext cx="8720333" cy="3693319"/>
          </a:xfrm>
          <a:prstGeom prst="rect">
            <a:avLst/>
          </a:prstGeom>
        </p:spPr>
        <p:txBody>
          <a:bodyPr>
            <a:spAutoFit/>
          </a:bodyPr>
          <a:lstStyle/>
          <a:p>
            <a:pPr algn="just">
              <a:lnSpc>
                <a:spcPct val="150000"/>
              </a:lnSpc>
              <a:spcAft>
                <a:spcPts val="0"/>
              </a:spcAft>
            </a:pPr>
            <a:r>
              <a:rPr lang="en-US" altLang="zh-CN" sz="2600" kern="100" dirty="0" smtClean="0">
                <a:solidFill>
                  <a:srgbClr val="E46C0A"/>
                </a:solidFill>
                <a:latin typeface="Times New Roman"/>
                <a:ea typeface="华文细黑"/>
                <a:cs typeface="Courier New"/>
              </a:rPr>
              <a:t>                             </a:t>
            </a:r>
            <a:r>
              <a:rPr lang="zh-CN" altLang="zh-CN" sz="2600" kern="100" dirty="0" smtClean="0">
                <a:solidFill>
                  <a:srgbClr val="E46C0A"/>
                </a:solidFill>
                <a:latin typeface="Times New Roman"/>
                <a:ea typeface="华文细黑"/>
                <a:cs typeface="Times New Roman"/>
              </a:rPr>
              <a:t>发生率</a:t>
            </a:r>
            <a:r>
              <a:rPr lang="zh-CN" altLang="zh-CN" sz="2600" kern="100" dirty="0">
                <a:solidFill>
                  <a:srgbClr val="E46C0A"/>
                </a:solidFill>
                <a:latin typeface="Times New Roman"/>
                <a:ea typeface="华文细黑"/>
                <a:cs typeface="Times New Roman"/>
              </a:rPr>
              <a:t>随年龄的增长呈平稳上升的趋势。</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年龄越大，发生率越高</a:t>
            </a:r>
            <a:r>
              <a:rPr lang="en-US" altLang="zh-CN" sz="2600" kern="100" dirty="0">
                <a:solidFill>
                  <a:srgbClr val="E46C0A"/>
                </a:solidFill>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pPr>
            <a:r>
              <a:rPr lang="en-US" altLang="zh-CN" sz="2600" kern="100" dirty="0" smtClean="0">
                <a:solidFill>
                  <a:srgbClr val="E46C0A"/>
                </a:solidFill>
                <a:latin typeface="Times New Roman"/>
                <a:ea typeface="华文细黑"/>
                <a:cs typeface="Courier New"/>
              </a:rPr>
              <a:t>                             </a:t>
            </a:r>
            <a:r>
              <a:rPr lang="zh-CN" altLang="zh-CN" sz="2600" kern="100" dirty="0" smtClean="0">
                <a:solidFill>
                  <a:srgbClr val="E46C0A"/>
                </a:solidFill>
                <a:latin typeface="Times New Roman"/>
                <a:ea typeface="华文细黑"/>
                <a:cs typeface="Times New Roman"/>
              </a:rPr>
              <a:t>发生率</a:t>
            </a:r>
            <a:r>
              <a:rPr lang="zh-CN" altLang="zh-CN" sz="2600" kern="100" dirty="0">
                <a:solidFill>
                  <a:srgbClr val="E46C0A"/>
                </a:solidFill>
                <a:latin typeface="Times New Roman"/>
                <a:ea typeface="华文细黑"/>
                <a:cs typeface="Times New Roman"/>
              </a:rPr>
              <a:t>随年龄的增长呈缓慢下降趋势。</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年龄越大，发生率越低</a:t>
            </a:r>
            <a:r>
              <a:rPr lang="en-US" altLang="zh-CN" sz="2600" kern="100" dirty="0">
                <a:solidFill>
                  <a:srgbClr val="E46C0A"/>
                </a:solidFill>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pPr>
            <a:r>
              <a:rPr lang="en-US" altLang="zh-CN" sz="2600" kern="100" dirty="0" smtClean="0">
                <a:solidFill>
                  <a:srgbClr val="E46C0A"/>
                </a:solidFill>
                <a:latin typeface="Times New Roman"/>
                <a:ea typeface="华文细黑"/>
                <a:cs typeface="Courier New"/>
              </a:rPr>
              <a:t>                                     </a:t>
            </a:r>
            <a:r>
              <a:rPr lang="zh-CN" altLang="zh-CN" sz="2600" kern="100" dirty="0" smtClean="0">
                <a:solidFill>
                  <a:srgbClr val="E46C0A"/>
                </a:solidFill>
                <a:latin typeface="Times New Roman"/>
                <a:ea typeface="华文细黑"/>
                <a:cs typeface="Times New Roman"/>
              </a:rPr>
              <a:t>中间</a:t>
            </a:r>
            <a:r>
              <a:rPr lang="en-US" altLang="zh-CN" sz="2600" kern="100" dirty="0">
                <a:solidFill>
                  <a:srgbClr val="E46C0A"/>
                </a:solidFill>
                <a:latin typeface="Times New Roman"/>
                <a:ea typeface="华文细黑"/>
                <a:cs typeface="Courier New"/>
              </a:rPr>
              <a:t>(31</a:t>
            </a:r>
            <a:r>
              <a:rPr lang="zh-CN" altLang="zh-CN" sz="2600" kern="100" dirty="0">
                <a:solidFill>
                  <a:srgbClr val="E46C0A"/>
                </a:solidFill>
                <a:latin typeface="Times New Roman"/>
                <a:ea typeface="华文细黑"/>
                <a:cs typeface="Times New Roman"/>
              </a:rPr>
              <a:t>～</a:t>
            </a:r>
            <a:r>
              <a:rPr lang="en-US" altLang="zh-CN" sz="2600" kern="100" dirty="0">
                <a:solidFill>
                  <a:srgbClr val="E46C0A"/>
                </a:solidFill>
                <a:latin typeface="Times New Roman"/>
                <a:ea typeface="华文细黑"/>
                <a:cs typeface="Courier New"/>
              </a:rPr>
              <a:t>50</a:t>
            </a:r>
            <a:r>
              <a:rPr lang="zh-CN" altLang="zh-CN" sz="2600" kern="100" dirty="0">
                <a:solidFill>
                  <a:srgbClr val="E46C0A"/>
                </a:solidFill>
                <a:latin typeface="Times New Roman"/>
                <a:ea typeface="华文细黑"/>
                <a:cs typeface="Times New Roman"/>
              </a:rPr>
              <a:t>岁</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年龄段发生率略高，之前或之后的都相对较低。</a:t>
            </a:r>
            <a:endParaRPr lang="zh-CN" altLang="zh-CN" sz="2600" kern="100" dirty="0">
              <a:effectLst/>
              <a:latin typeface="宋体"/>
              <a:cs typeface="Courier New"/>
            </a:endParaRPr>
          </a:p>
        </p:txBody>
      </p:sp>
    </p:spTree>
    <p:extLst>
      <p:ext uri="{BB962C8B-B14F-4D97-AF65-F5344CB8AC3E}">
        <p14:creationId xmlns:p14="http://schemas.microsoft.com/office/powerpoint/2010/main" val="378327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4279" y="529238"/>
            <a:ext cx="8770682" cy="1150571"/>
          </a:xfrm>
          <a:prstGeom prst="rect">
            <a:avLst/>
          </a:prstGeom>
        </p:spPr>
        <p:txBody>
          <a:bodyPr>
            <a:spAutoFit/>
          </a:bodyPr>
          <a:lstStyle/>
          <a:p>
            <a:pPr algn="just">
              <a:lnSpc>
                <a:spcPct val="140000"/>
              </a:lnSpc>
              <a:spcAft>
                <a:spcPts val="0"/>
              </a:spcAft>
            </a:pPr>
            <a:r>
              <a:rPr lang="en-US" altLang="zh-CN" sz="2600" dirty="0">
                <a:latin typeface="Times New Roman"/>
                <a:ea typeface="华文细黑"/>
              </a:rPr>
              <a:t>6.</a:t>
            </a:r>
            <a:r>
              <a:rPr lang="zh-CN" altLang="zh-CN" sz="2600" dirty="0">
                <a:latin typeface="Times New Roman"/>
                <a:ea typeface="华文细黑"/>
                <a:cs typeface="Times New Roman"/>
              </a:rPr>
              <a:t>阅读下面某地区主要年份居民家庭平均每人生活费支出构成表</a:t>
            </a:r>
            <a:r>
              <a:rPr lang="en-US" altLang="zh-CN" sz="2600" dirty="0">
                <a:latin typeface="Times New Roman"/>
                <a:ea typeface="华文细黑"/>
              </a:rPr>
              <a:t>(%)</a:t>
            </a:r>
            <a:r>
              <a:rPr lang="zh-CN" altLang="zh-CN" sz="2600" dirty="0">
                <a:latin typeface="Times New Roman"/>
                <a:ea typeface="华文细黑"/>
                <a:cs typeface="Times New Roman"/>
              </a:rPr>
              <a:t>，完成后面的题目。</a:t>
            </a:r>
            <a:endParaRPr lang="en-US" altLang="zh-CN" sz="2600" kern="100" dirty="0" smtClean="0">
              <a:latin typeface="Times New Roman"/>
              <a:ea typeface="华文细黑"/>
              <a:cs typeface="Times New Roman"/>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510075673"/>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304558"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2" name="TextBox 31">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3" name="TextBox 32">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4" name="TextBox 3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5" name="TextBox 3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6" name="TextBox 3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044942395"/>
              </p:ext>
            </p:extLst>
          </p:nvPr>
        </p:nvGraphicFramePr>
        <p:xfrm>
          <a:off x="585272" y="1833002"/>
          <a:ext cx="7832479" cy="3055196"/>
        </p:xfrm>
        <a:graphic>
          <a:graphicData uri="http://schemas.openxmlformats.org/drawingml/2006/table">
            <a:tbl>
              <a:tblPr/>
              <a:tblGrid>
                <a:gridCol w="2055243"/>
                <a:gridCol w="1444309"/>
                <a:gridCol w="1444309"/>
                <a:gridCol w="1444309"/>
                <a:gridCol w="1444309"/>
              </a:tblGrid>
              <a:tr h="692696">
                <a:tc>
                  <a:txBody>
                    <a:bodyPr/>
                    <a:lstStyle/>
                    <a:p>
                      <a:pPr algn="r">
                        <a:lnSpc>
                          <a:spcPct val="100000"/>
                        </a:lnSpc>
                        <a:spcAft>
                          <a:spcPts val="0"/>
                        </a:spcAft>
                      </a:pPr>
                      <a:r>
                        <a:rPr lang="zh-CN" sz="2600" kern="100" baseline="0" dirty="0">
                          <a:effectLst/>
                          <a:latin typeface="Times New Roman"/>
                          <a:ea typeface="华文细黑"/>
                          <a:cs typeface="Times New Roman"/>
                        </a:rPr>
                        <a:t>年份</a:t>
                      </a:r>
                      <a:endParaRPr lang="zh-CN" sz="2600" kern="100" baseline="0" dirty="0">
                        <a:effectLst/>
                        <a:latin typeface="宋体"/>
                        <a:cs typeface="Courier New"/>
                      </a:endParaRPr>
                    </a:p>
                    <a:p>
                      <a:pPr algn="l">
                        <a:lnSpc>
                          <a:spcPct val="100000"/>
                        </a:lnSpc>
                        <a:spcAft>
                          <a:spcPts val="0"/>
                        </a:spcAft>
                      </a:pPr>
                      <a:r>
                        <a:rPr lang="zh-CN" sz="2600" kern="100" baseline="0" dirty="0">
                          <a:effectLst/>
                          <a:latin typeface="Times New Roman"/>
                          <a:ea typeface="华文细黑"/>
                          <a:cs typeface="Times New Roman"/>
                        </a:rPr>
                        <a:t>项目</a:t>
                      </a:r>
                      <a:endParaRPr lang="zh-CN" sz="2600" kern="100" baseline="0" dirty="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00000"/>
                        </a:lnSpc>
                        <a:spcAft>
                          <a:spcPts val="0"/>
                        </a:spcAft>
                      </a:pPr>
                      <a:r>
                        <a:rPr lang="en-US" sz="2600" kern="100" baseline="0" dirty="0">
                          <a:effectLst/>
                          <a:latin typeface="Times New Roman"/>
                          <a:ea typeface="华文细黑"/>
                          <a:cs typeface="Courier New"/>
                        </a:rPr>
                        <a:t>1996</a:t>
                      </a:r>
                      <a:endParaRPr lang="zh-CN" sz="2600" kern="100" baseline="0" dirty="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1999</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2002</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2005</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679">
                <a:tc>
                  <a:txBody>
                    <a:bodyPr/>
                    <a:lstStyle/>
                    <a:p>
                      <a:pPr algn="ctr">
                        <a:lnSpc>
                          <a:spcPct val="100000"/>
                        </a:lnSpc>
                        <a:spcAft>
                          <a:spcPts val="0"/>
                        </a:spcAft>
                      </a:pPr>
                      <a:r>
                        <a:rPr lang="zh-CN" sz="2600" kern="100" baseline="0">
                          <a:effectLst/>
                          <a:latin typeface="Times New Roman"/>
                          <a:ea typeface="华文细黑"/>
                          <a:cs typeface="Times New Roman"/>
                        </a:rPr>
                        <a:t>食品</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59.92</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dirty="0">
                          <a:effectLst/>
                          <a:latin typeface="Times New Roman"/>
                          <a:ea typeface="华文细黑"/>
                          <a:cs typeface="Courier New"/>
                        </a:rPr>
                        <a:t>52.13</a:t>
                      </a:r>
                      <a:endParaRPr lang="zh-CN" sz="2600" kern="100" baseline="0" dirty="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dirty="0">
                          <a:effectLst/>
                          <a:latin typeface="Times New Roman"/>
                          <a:ea typeface="华文细黑"/>
                          <a:cs typeface="Courier New"/>
                        </a:rPr>
                        <a:t>41.71</a:t>
                      </a:r>
                      <a:endParaRPr lang="zh-CN" sz="2600" kern="100" baseline="0" dirty="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32.23</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679">
                <a:tc>
                  <a:txBody>
                    <a:bodyPr/>
                    <a:lstStyle/>
                    <a:p>
                      <a:pPr algn="ctr">
                        <a:lnSpc>
                          <a:spcPct val="100000"/>
                        </a:lnSpc>
                        <a:spcAft>
                          <a:spcPts val="0"/>
                        </a:spcAft>
                      </a:pPr>
                      <a:r>
                        <a:rPr lang="zh-CN" sz="2600" kern="100" baseline="0">
                          <a:effectLst/>
                          <a:latin typeface="Times New Roman"/>
                          <a:ea typeface="华文细黑"/>
                          <a:cs typeface="Times New Roman"/>
                        </a:rPr>
                        <a:t>衣着</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7.95</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6.75</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5.16</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4.33</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679">
                <a:tc>
                  <a:txBody>
                    <a:bodyPr/>
                    <a:lstStyle/>
                    <a:p>
                      <a:pPr algn="ctr">
                        <a:lnSpc>
                          <a:spcPct val="100000"/>
                        </a:lnSpc>
                        <a:spcAft>
                          <a:spcPts val="0"/>
                        </a:spcAft>
                      </a:pPr>
                      <a:r>
                        <a:rPr lang="zh-CN" sz="2600" kern="100" baseline="0">
                          <a:effectLst/>
                          <a:latin typeface="Times New Roman"/>
                          <a:ea typeface="华文细黑"/>
                          <a:cs typeface="Times New Roman"/>
                        </a:rPr>
                        <a:t>居住</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13.91</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16.67</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20.03</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23.02</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5679">
                <a:tc>
                  <a:txBody>
                    <a:bodyPr/>
                    <a:lstStyle/>
                    <a:p>
                      <a:pPr algn="ctr">
                        <a:lnSpc>
                          <a:spcPct val="100000"/>
                        </a:lnSpc>
                        <a:spcAft>
                          <a:spcPts val="0"/>
                        </a:spcAft>
                      </a:pPr>
                      <a:r>
                        <a:rPr lang="zh-CN" sz="2600" kern="100" baseline="0">
                          <a:effectLst/>
                          <a:latin typeface="Times New Roman"/>
                          <a:ea typeface="华文细黑"/>
                          <a:cs typeface="Times New Roman"/>
                        </a:rPr>
                        <a:t>家庭设备</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4.23</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4.52</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a:effectLst/>
                          <a:latin typeface="Times New Roman"/>
                          <a:ea typeface="华文细黑"/>
                          <a:cs typeface="Courier New"/>
                        </a:rPr>
                        <a:t>4.42</a:t>
                      </a:r>
                      <a:endParaRPr lang="zh-CN" sz="2600" kern="100" baseline="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600" kern="100" baseline="0" dirty="0">
                          <a:effectLst/>
                          <a:latin typeface="Times New Roman"/>
                          <a:ea typeface="华文细黑"/>
                          <a:cs typeface="Courier New"/>
                        </a:rPr>
                        <a:t>4.51</a:t>
                      </a:r>
                      <a:endParaRPr lang="zh-CN" sz="2600" kern="100" baseline="0" dirty="0">
                        <a:effectLst/>
                        <a:latin typeface="宋体"/>
                        <a:cs typeface="Courier New"/>
                      </a:endParaRPr>
                    </a:p>
                  </a:txBody>
                  <a:tcPr marL="65271" marR="652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80508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7074" y="2340486"/>
            <a:ext cx="8720333" cy="2693045"/>
          </a:xfrm>
          <a:prstGeom prst="rect">
            <a:avLst/>
          </a:prstGeom>
        </p:spPr>
        <p:txBody>
          <a:bodyPr>
            <a:spAutoFit/>
          </a:bodyPr>
          <a:lstStyle/>
          <a:p>
            <a:pPr algn="just">
              <a:lnSpc>
                <a:spcPct val="130000"/>
              </a:lnSpc>
              <a:spcAft>
                <a:spcPts val="0"/>
              </a:spcAft>
            </a:pP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从</a:t>
            </a:r>
            <a:r>
              <a:rPr lang="zh-CN" altLang="zh-CN" sz="2600" kern="100" dirty="0">
                <a:latin typeface="Times New Roman"/>
                <a:ea typeface="华文细黑"/>
                <a:cs typeface="Times New Roman"/>
              </a:rPr>
              <a:t>上表可以看出，该地区绝大多数居民十年间消费结构发生了较大的变化，主要表现一是</a:t>
            </a:r>
            <a:r>
              <a:rPr lang="en-US" altLang="zh-CN" sz="2600" kern="100" dirty="0">
                <a:latin typeface="Times New Roman"/>
                <a:ea typeface="华文细黑"/>
                <a:cs typeface="Courier New"/>
              </a:rPr>
              <a:t>(1)__________</a:t>
            </a:r>
            <a:r>
              <a:rPr lang="zh-CN" altLang="zh-CN" sz="2600" kern="100" dirty="0">
                <a:latin typeface="Times New Roman"/>
                <a:ea typeface="华文细黑"/>
                <a:cs typeface="Times New Roman"/>
              </a:rPr>
              <a:t>，二是</a:t>
            </a:r>
            <a:r>
              <a:rPr lang="en-US" altLang="zh-CN" sz="2600" kern="100" dirty="0">
                <a:latin typeface="Times New Roman"/>
                <a:ea typeface="华文细黑"/>
                <a:cs typeface="Courier New"/>
              </a:rPr>
              <a:t>(2)__________</a:t>
            </a:r>
            <a:r>
              <a:rPr lang="zh-CN" altLang="zh-CN" sz="2600" kern="100" dirty="0">
                <a:latin typeface="Times New Roman"/>
                <a:ea typeface="华文细黑"/>
                <a:cs typeface="Times New Roman"/>
              </a:rPr>
              <a:t>。照此趋势，地方官员们乐观地得出如下结论：</a:t>
            </a:r>
            <a:r>
              <a:rPr lang="en-US" altLang="zh-CN" sz="2600" kern="100" dirty="0">
                <a:latin typeface="Times New Roman"/>
                <a:ea typeface="华文细黑"/>
                <a:cs typeface="Courier New"/>
              </a:rPr>
              <a:t>(3)__________</a:t>
            </a:r>
            <a:r>
              <a:rPr lang="zh-CN" altLang="zh-CN" sz="2600" kern="100" dirty="0">
                <a:latin typeface="Times New Roman"/>
                <a:ea typeface="华文细黑"/>
                <a:cs typeface="Times New Roman"/>
              </a:rPr>
              <a:t>。草根人士却悲观地得出了另一种截然相反的结论：</a:t>
            </a:r>
            <a:r>
              <a:rPr lang="en-US" altLang="zh-CN" sz="2600" kern="100" dirty="0">
                <a:latin typeface="Times New Roman"/>
                <a:ea typeface="华文细黑"/>
                <a:cs typeface="Courier New"/>
              </a:rPr>
              <a:t>(4)__________</a:t>
            </a:r>
            <a:r>
              <a:rPr lang="zh-CN" altLang="zh-CN" sz="2600" kern="100" dirty="0">
                <a:latin typeface="Times New Roman"/>
                <a:ea typeface="华文细黑"/>
                <a:cs typeface="Times New Roman"/>
              </a:rPr>
              <a:t>。</a:t>
            </a:r>
            <a:endParaRPr lang="zh-CN" altLang="zh-CN" sz="1050" kern="100" dirty="0">
              <a:effectLst/>
              <a:latin typeface="宋体"/>
              <a:cs typeface="Courier New"/>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510075673"/>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304558"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2" name="TextBox 31">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3" name="TextBox 32">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4" name="TextBox 3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5" name="TextBox 3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6" name="TextBox 3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944224131"/>
              </p:ext>
            </p:extLst>
          </p:nvPr>
        </p:nvGraphicFramePr>
        <p:xfrm>
          <a:off x="387916" y="684302"/>
          <a:ext cx="8425819" cy="1622277"/>
        </p:xfrm>
        <a:graphic>
          <a:graphicData uri="http://schemas.openxmlformats.org/drawingml/2006/table">
            <a:tbl>
              <a:tblPr/>
              <a:tblGrid>
                <a:gridCol w="2210935"/>
                <a:gridCol w="1553721"/>
                <a:gridCol w="1553721"/>
                <a:gridCol w="1553721"/>
                <a:gridCol w="1553721"/>
              </a:tblGrid>
              <a:tr h="540759">
                <a:tc>
                  <a:txBody>
                    <a:bodyPr/>
                    <a:lstStyle/>
                    <a:p>
                      <a:pPr algn="ctr">
                        <a:lnSpc>
                          <a:spcPct val="130000"/>
                        </a:lnSpc>
                        <a:spcAft>
                          <a:spcPts val="0"/>
                        </a:spcAft>
                      </a:pPr>
                      <a:r>
                        <a:rPr lang="zh-CN" sz="2600" kern="100" baseline="0" dirty="0">
                          <a:effectLst/>
                          <a:latin typeface="Times New Roman"/>
                          <a:ea typeface="华文细黑"/>
                          <a:cs typeface="Times New Roman"/>
                        </a:rPr>
                        <a:t>医疗保健</a:t>
                      </a:r>
                      <a:endParaRPr lang="zh-CN" sz="26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dirty="0">
                          <a:effectLst/>
                          <a:latin typeface="Times New Roman"/>
                          <a:ea typeface="华文细黑"/>
                          <a:cs typeface="Courier New"/>
                        </a:rPr>
                        <a:t>3.24</a:t>
                      </a:r>
                      <a:endParaRPr lang="zh-CN" sz="26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a:effectLst/>
                          <a:latin typeface="Times New Roman"/>
                          <a:ea typeface="华文细黑"/>
                          <a:cs typeface="Courier New"/>
                        </a:rPr>
                        <a:t>5.73</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a:effectLst/>
                          <a:latin typeface="Times New Roman"/>
                          <a:ea typeface="华文细黑"/>
                          <a:cs typeface="Courier New"/>
                        </a:rPr>
                        <a:t>7.26</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a:effectLst/>
                          <a:latin typeface="Times New Roman"/>
                          <a:ea typeface="华文细黑"/>
                          <a:cs typeface="Courier New"/>
                        </a:rPr>
                        <a:t>10.31</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759">
                <a:tc>
                  <a:txBody>
                    <a:bodyPr/>
                    <a:lstStyle/>
                    <a:p>
                      <a:pPr algn="ctr">
                        <a:lnSpc>
                          <a:spcPct val="130000"/>
                        </a:lnSpc>
                        <a:spcAft>
                          <a:spcPts val="0"/>
                        </a:spcAft>
                      </a:pPr>
                      <a:r>
                        <a:rPr lang="zh-CN" sz="2600" kern="100" baseline="0" dirty="0">
                          <a:effectLst/>
                          <a:latin typeface="Times New Roman"/>
                          <a:ea typeface="华文细黑"/>
                          <a:cs typeface="Times New Roman"/>
                        </a:rPr>
                        <a:t>文化教育</a:t>
                      </a:r>
                      <a:endParaRPr lang="zh-CN" sz="26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dirty="0">
                          <a:effectLst/>
                          <a:latin typeface="Times New Roman"/>
                          <a:ea typeface="华文细黑"/>
                          <a:cs typeface="Courier New"/>
                        </a:rPr>
                        <a:t>7.81</a:t>
                      </a:r>
                      <a:endParaRPr lang="zh-CN" sz="26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a:effectLst/>
                          <a:latin typeface="Times New Roman"/>
                          <a:ea typeface="华文细黑"/>
                          <a:cs typeface="Courier New"/>
                        </a:rPr>
                        <a:t>11.06</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a:effectLst/>
                          <a:latin typeface="Times New Roman"/>
                          <a:ea typeface="华文细黑"/>
                          <a:cs typeface="Courier New"/>
                        </a:rPr>
                        <a:t>18.18</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a:effectLst/>
                          <a:latin typeface="Times New Roman"/>
                          <a:ea typeface="华文细黑"/>
                          <a:cs typeface="Courier New"/>
                        </a:rPr>
                        <a:t>22.52</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759">
                <a:tc>
                  <a:txBody>
                    <a:bodyPr/>
                    <a:lstStyle/>
                    <a:p>
                      <a:pPr algn="ctr">
                        <a:lnSpc>
                          <a:spcPct val="130000"/>
                        </a:lnSpc>
                        <a:spcAft>
                          <a:spcPts val="0"/>
                        </a:spcAft>
                      </a:pPr>
                      <a:r>
                        <a:rPr lang="zh-CN" sz="2600" kern="100" baseline="0">
                          <a:effectLst/>
                          <a:latin typeface="Times New Roman"/>
                          <a:ea typeface="华文细黑"/>
                          <a:cs typeface="Times New Roman"/>
                        </a:rPr>
                        <a:t>其他商品</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a:effectLst/>
                          <a:latin typeface="Times New Roman"/>
                          <a:ea typeface="华文细黑"/>
                          <a:cs typeface="Courier New"/>
                        </a:rPr>
                        <a:t>2.94</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a:effectLst/>
                          <a:latin typeface="Times New Roman"/>
                          <a:ea typeface="华文细黑"/>
                          <a:cs typeface="Courier New"/>
                        </a:rPr>
                        <a:t>3.14</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a:effectLst/>
                          <a:latin typeface="Times New Roman"/>
                          <a:ea typeface="华文细黑"/>
                          <a:cs typeface="Courier New"/>
                        </a:rPr>
                        <a:t>3.24</a:t>
                      </a:r>
                      <a:endParaRPr lang="zh-CN" sz="2600" kern="100" baseline="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0000"/>
                        </a:lnSpc>
                        <a:spcAft>
                          <a:spcPts val="0"/>
                        </a:spcAft>
                      </a:pPr>
                      <a:r>
                        <a:rPr lang="en-US" sz="2600" kern="100" baseline="0" dirty="0">
                          <a:effectLst/>
                          <a:latin typeface="Times New Roman"/>
                          <a:ea typeface="华文细黑"/>
                          <a:cs typeface="Courier New"/>
                        </a:rPr>
                        <a:t>3.08</a:t>
                      </a:r>
                      <a:endParaRPr lang="zh-CN" sz="26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652222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7074" y="699542"/>
            <a:ext cx="8720333" cy="3093154"/>
          </a:xfrm>
          <a:prstGeom prst="rect">
            <a:avLst/>
          </a:prstGeom>
        </p:spPr>
        <p:txBody>
          <a:bodyPr>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(1)</a:t>
            </a:r>
            <a:r>
              <a:rPr lang="zh-CN" altLang="zh-CN" sz="2600" kern="100" dirty="0">
                <a:solidFill>
                  <a:srgbClr val="E46C0A"/>
                </a:solidFill>
                <a:latin typeface="Times New Roman"/>
                <a:ea typeface="华文细黑"/>
                <a:cs typeface="Times New Roman"/>
              </a:rPr>
              <a:t>居民衣食开支比重不断下降</a:t>
            </a:r>
            <a:endParaRPr lang="zh-CN" altLang="zh-CN" sz="105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(2)</a:t>
            </a:r>
            <a:r>
              <a:rPr lang="zh-CN" altLang="zh-CN" sz="2600" kern="100" dirty="0">
                <a:solidFill>
                  <a:srgbClr val="E46C0A"/>
                </a:solidFill>
                <a:latin typeface="Times New Roman"/>
                <a:ea typeface="华文细黑"/>
                <a:cs typeface="Times New Roman"/>
              </a:rPr>
              <a:t>居民医疗保健、文化教育和住房的支出明显增长</a:t>
            </a:r>
            <a:endParaRPr lang="zh-CN" altLang="zh-CN" sz="105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(3)</a:t>
            </a:r>
            <a:r>
              <a:rPr lang="zh-CN" altLang="zh-CN" sz="2600" kern="100" dirty="0">
                <a:solidFill>
                  <a:srgbClr val="E46C0A"/>
                </a:solidFill>
                <a:latin typeface="Times New Roman"/>
                <a:ea typeface="华文细黑"/>
                <a:cs typeface="Times New Roman"/>
              </a:rPr>
              <a:t>我区居民越来越重视精神生活和身体健康</a:t>
            </a:r>
            <a:endParaRPr lang="zh-CN" altLang="zh-CN" sz="105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(4)</a:t>
            </a:r>
            <a:r>
              <a:rPr lang="zh-CN" altLang="zh-CN" sz="2600" kern="100" dirty="0">
                <a:solidFill>
                  <a:srgbClr val="E46C0A"/>
                </a:solidFill>
                <a:latin typeface="Times New Roman"/>
                <a:ea typeface="华文细黑"/>
                <a:cs typeface="Times New Roman"/>
              </a:rPr>
              <a:t>我区居民日常生活质量将越来越糟，医疗、教育和住房消费将很快成为居民头上的</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三座大山</a:t>
            </a:r>
            <a:r>
              <a:rPr lang="en-US" altLang="zh-CN" sz="2600" kern="100" dirty="0" smtClean="0">
                <a:solidFill>
                  <a:srgbClr val="E46C0A"/>
                </a:solidFill>
                <a:latin typeface="宋体"/>
                <a:ea typeface="华文细黑"/>
                <a:cs typeface="Times New Roman"/>
              </a:rPr>
              <a:t>”</a:t>
            </a:r>
            <a:endParaRPr lang="zh-CN" altLang="zh-CN" sz="1050" kern="100" dirty="0">
              <a:latin typeface="宋体"/>
              <a:cs typeface="Courier New"/>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328352258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304558"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2" name="TextBox 31">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3" name="TextBox 32">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4" name="TextBox 3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5" name="TextBox 3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6" name="TextBox 3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23085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0391" y="525046"/>
            <a:ext cx="8512738" cy="1596014"/>
          </a:xfrm>
          <a:prstGeom prst="rect">
            <a:avLst/>
          </a:prstGeom>
        </p:spPr>
        <p:txBody>
          <a:bodyPr>
            <a:spAutoFit/>
          </a:bodyPr>
          <a:lstStyle/>
          <a:p>
            <a:pPr algn="just">
              <a:lnSpc>
                <a:spcPct val="130000"/>
              </a:lnSpc>
              <a:spcAft>
                <a:spcPts val="0"/>
              </a:spcAft>
            </a:pPr>
            <a:r>
              <a:rPr lang="zh-CN" altLang="zh-CN" sz="2600" kern="100" dirty="0">
                <a:latin typeface="Times New Roman"/>
                <a:ea typeface="华文细黑"/>
                <a:cs typeface="Times New Roman"/>
              </a:rPr>
              <a:t>三、徽标类转换</a:t>
            </a:r>
            <a:endParaRPr lang="zh-CN" altLang="zh-CN" sz="1050" kern="100" dirty="0">
              <a:latin typeface="宋体"/>
              <a:cs typeface="Courier New"/>
            </a:endParaRPr>
          </a:p>
          <a:p>
            <a:pPr algn="just">
              <a:lnSpc>
                <a:spcPct val="130000"/>
              </a:lnSpc>
              <a:spcAft>
                <a:spcPts val="0"/>
              </a:spcAft>
            </a:pPr>
            <a:r>
              <a:rPr lang="en-US" altLang="zh-CN" sz="2600" kern="100" dirty="0">
                <a:latin typeface="Times New Roman"/>
                <a:ea typeface="华文细黑"/>
                <a:cs typeface="Courier New"/>
              </a:rPr>
              <a:t>7.</a:t>
            </a:r>
            <a:r>
              <a:rPr lang="zh-CN" altLang="zh-CN" sz="2600" kern="100" dirty="0">
                <a:latin typeface="Times New Roman"/>
                <a:ea typeface="华文细黑"/>
                <a:cs typeface="Times New Roman"/>
              </a:rPr>
              <a:t>下面是我国的</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海洋宣传日</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标志，请写出该标志的构图要素及其寓意，要求句子通顺，语意简明，寓意明确。</a:t>
            </a:r>
            <a:endParaRPr lang="zh-CN" altLang="zh-CN" sz="1050" kern="100" dirty="0">
              <a:effectLst/>
              <a:latin typeface="宋体"/>
              <a:cs typeface="Courier New"/>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3049857447"/>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2" name="TextBox 31">
            <a:hlinkClick r:id="rId8" action="ppaction://hlinksldjump"/>
          </p:cNvPr>
          <p:cNvSpPr txBox="1"/>
          <p:nvPr/>
        </p:nvSpPr>
        <p:spPr>
          <a:xfrm>
            <a:off x="3888242" y="87054"/>
            <a:ext cx="568189" cy="335202"/>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3" name="TextBox 32">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4" name="TextBox 3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5" name="TextBox 3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6" name="TextBox 3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1" name="图片 20" descr="\\杨绘绘\f\杨绘绘\幻灯片原文件\一轮语文（全国）\SS4.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94660" y="2260858"/>
            <a:ext cx="2555867" cy="2156514"/>
          </a:xfrm>
          <a:prstGeom prst="rect">
            <a:avLst/>
          </a:prstGeom>
          <a:noFill/>
          <a:ln>
            <a:noFill/>
          </a:ln>
        </p:spPr>
      </p:pic>
    </p:spTree>
    <p:extLst>
      <p:ext uri="{BB962C8B-B14F-4D97-AF65-F5344CB8AC3E}">
        <p14:creationId xmlns:p14="http://schemas.microsoft.com/office/powerpoint/2010/main" val="100858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9707" y="655771"/>
            <a:ext cx="8647507" cy="3693319"/>
          </a:xfrm>
          <a:prstGeom prst="rect">
            <a:avLst/>
          </a:prstGeom>
        </p:spPr>
        <p:txBody>
          <a:bodyPr>
            <a:spAutoFit/>
          </a:bodyPr>
          <a:lstStyle/>
          <a:p>
            <a:pPr algn="just">
              <a:lnSpc>
                <a:spcPct val="150000"/>
              </a:lnSpc>
              <a:spcAft>
                <a:spcPts val="0"/>
              </a:spcAft>
            </a:pPr>
            <a:r>
              <a:rPr lang="zh-CN" altLang="zh-CN" sz="2600" dirty="0">
                <a:solidFill>
                  <a:srgbClr val="0000FF"/>
                </a:solidFill>
                <a:latin typeface="Times New Roman"/>
                <a:ea typeface="华文细黑"/>
                <a:cs typeface="Times New Roman"/>
              </a:rPr>
              <a:t>答案</a:t>
            </a:r>
            <a:r>
              <a:rPr lang="zh-CN" altLang="zh-CN" sz="2600" dirty="0">
                <a:latin typeface="Times New Roman"/>
                <a:ea typeface="华文细黑"/>
                <a:cs typeface="Times New Roman"/>
              </a:rPr>
              <a:t>　</a:t>
            </a:r>
            <a:r>
              <a:rPr lang="en-US" altLang="zh-CN" sz="2600" kern="100" dirty="0" smtClean="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图标由海浪、海鸥、地球组成。翻腾的海浪代表着海洋，寓意着海洋宣传日对海洋事业的发展将起到推波助澜的积极作用；飞翔的海鸥，寓意不断超越发展，预示着中国的海洋事业将获得新的腾飞；地球，寓意海洋宣传日同步世界海洋日，中国的海洋宣传将得到长足的发展，保护海洋也就是保护地球。</a:t>
            </a:r>
            <a:endParaRPr lang="zh-CN" altLang="zh-CN" sz="1050" kern="100" dirty="0">
              <a:effectLst/>
              <a:latin typeface="宋体"/>
              <a:cs typeface="Courier New"/>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3215308905"/>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2" name="TextBox 31">
            <a:hlinkClick r:id="rId8" action="ppaction://hlinksldjump"/>
          </p:cNvPr>
          <p:cNvSpPr txBox="1"/>
          <p:nvPr/>
        </p:nvSpPr>
        <p:spPr>
          <a:xfrm>
            <a:off x="3888242" y="87054"/>
            <a:ext cx="568189" cy="335202"/>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3" name="TextBox 32">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4" name="TextBox 3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5" name="TextBox 3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6" name="TextBox 3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698775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4279" y="555526"/>
            <a:ext cx="8770682" cy="1215910"/>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cs typeface="Courier New"/>
              </a:rPr>
              <a:t>8.</a:t>
            </a:r>
            <a:r>
              <a:rPr lang="zh-CN" altLang="zh-CN" sz="2600" kern="100" dirty="0">
                <a:latin typeface="Times New Roman"/>
                <a:ea typeface="华文细黑"/>
                <a:cs typeface="Times New Roman"/>
              </a:rPr>
              <a:t>下图是</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中国青年志愿者</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的标志，请用简洁的语言描述该标志，并阐述其寓意。</a:t>
            </a:r>
            <a:endParaRPr lang="zh-CN" altLang="zh-CN" sz="1050" kern="100" dirty="0">
              <a:effectLst/>
              <a:latin typeface="宋体"/>
              <a:cs typeface="Courier New"/>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3215308905"/>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2" name="TextBox 31">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3" name="TextBox 32">
            <a:hlinkClick r:id="rId9" action="ppaction://hlinksldjump"/>
          </p:cNvPr>
          <p:cNvSpPr txBox="1"/>
          <p:nvPr/>
        </p:nvSpPr>
        <p:spPr>
          <a:xfrm>
            <a:off x="4467734"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4" name="TextBox 3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5" name="TextBox 3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6" name="TextBox 3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2" name="图片 21" descr="\\杨绘绘\f\杨绘绘\幻灯片原文件\一轮语文（全国）\SS5.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78449" y="1978979"/>
            <a:ext cx="1934237" cy="1832147"/>
          </a:xfrm>
          <a:prstGeom prst="rect">
            <a:avLst/>
          </a:prstGeom>
          <a:noFill/>
          <a:ln>
            <a:noFill/>
          </a:ln>
        </p:spPr>
      </p:pic>
    </p:spTree>
    <p:extLst>
      <p:ext uri="{BB962C8B-B14F-4D97-AF65-F5344CB8AC3E}">
        <p14:creationId xmlns:p14="http://schemas.microsoft.com/office/powerpoint/2010/main" val="3705359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5009" y="713855"/>
            <a:ext cx="8733982" cy="3616567"/>
          </a:xfrm>
          <a:prstGeom prst="rect">
            <a:avLst/>
          </a:prstGeom>
        </p:spPr>
        <p:txBody>
          <a:bodyPr>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中国青年志愿者</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标志的整体构图为心的造型，同时也是英文</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青年</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的第一个字母</a:t>
            </a:r>
            <a:r>
              <a:rPr lang="en-US" altLang="zh-CN" sz="2600" kern="100" dirty="0">
                <a:solidFill>
                  <a:srgbClr val="E46C0A"/>
                </a:solidFill>
                <a:latin typeface="Times New Roman"/>
                <a:ea typeface="华文细黑"/>
                <a:cs typeface="Courier New"/>
              </a:rPr>
              <a:t>Y</a:t>
            </a:r>
            <a:r>
              <a:rPr lang="zh-CN" altLang="zh-CN" sz="2600" kern="100" dirty="0">
                <a:solidFill>
                  <a:srgbClr val="E46C0A"/>
                </a:solidFill>
                <a:latin typeface="Times New Roman"/>
                <a:ea typeface="华文细黑"/>
                <a:cs typeface="Times New Roman"/>
              </a:rPr>
              <a:t>；图案中央既是手，也是鸽子的造型。标志寓意为中国青年志愿者向社会上所有需要帮助的人们奉献一片爱心，伸出友爱之手，以跨世纪的精神风貌，面向世界，走向未来，表现青年志愿者</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热情献社会，真情暖人心</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的主题。</a:t>
            </a:r>
            <a:endParaRPr lang="zh-CN" altLang="zh-CN" sz="1050" kern="100" dirty="0">
              <a:effectLst/>
              <a:latin typeface="宋体"/>
              <a:cs typeface="Courier New"/>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166129803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2" name="TextBox 31">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3" name="TextBox 32">
            <a:hlinkClick r:id="rId9" action="ppaction://hlinksldjump"/>
          </p:cNvPr>
          <p:cNvSpPr txBox="1"/>
          <p:nvPr/>
        </p:nvSpPr>
        <p:spPr>
          <a:xfrm>
            <a:off x="4467734"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4" name="TextBox 3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5" name="TextBox 3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6" name="TextBox 3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644975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2629" y="612294"/>
            <a:ext cx="8733982" cy="1816908"/>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cs typeface="Courier New"/>
              </a:rPr>
              <a:t>9.</a:t>
            </a:r>
            <a:r>
              <a:rPr lang="zh-CN" altLang="zh-CN" sz="2600" kern="100" dirty="0">
                <a:latin typeface="Times New Roman"/>
                <a:ea typeface="华文细黑"/>
                <a:cs typeface="Times New Roman"/>
              </a:rPr>
              <a:t>下面是我国颁布的</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绿色食品标志</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，请写出该标志中除文字以外的构图要素及其寓意，要求语意简明，句子通顺，不少于</a:t>
            </a:r>
            <a:r>
              <a:rPr lang="en-US" altLang="zh-CN" sz="2600" kern="100" dirty="0">
                <a:latin typeface="Times New Roman"/>
                <a:ea typeface="华文细黑"/>
                <a:cs typeface="Courier New"/>
              </a:rPr>
              <a:t>70</a:t>
            </a:r>
            <a:r>
              <a:rPr lang="zh-CN" altLang="zh-CN" sz="2600" kern="100" dirty="0">
                <a:latin typeface="Times New Roman"/>
                <a:ea typeface="华文细黑"/>
                <a:cs typeface="Times New Roman"/>
              </a:rPr>
              <a:t>个字。</a:t>
            </a:r>
            <a:endParaRPr lang="zh-CN" altLang="zh-CN" sz="1050" kern="100" dirty="0">
              <a:effectLst/>
              <a:latin typeface="宋体"/>
              <a:cs typeface="Courier New"/>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1661298034"/>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2" name="TextBox 31">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3" name="TextBox 32">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4" name="TextBox 33">
            <a:hlinkClick r:id="rId10" action="ppaction://hlinksldjump"/>
          </p:cNvPr>
          <p:cNvSpPr txBox="1"/>
          <p:nvPr/>
        </p:nvSpPr>
        <p:spPr>
          <a:xfrm>
            <a:off x="5059038" y="76846"/>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5" name="TextBox 3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6" name="TextBox 3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2" name="TextBox 41">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3" name="TextBox 42">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4" name="TextBox 43">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5" name="TextBox 44">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1" name="图片 20" descr="\\杨绘绘\f\杨绘绘\幻灯片原文件\一轮语文（全国）\X1.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491880" y="2355726"/>
            <a:ext cx="1934237" cy="2088049"/>
          </a:xfrm>
          <a:prstGeom prst="rect">
            <a:avLst/>
          </a:prstGeom>
          <a:noFill/>
          <a:ln>
            <a:noFill/>
          </a:ln>
        </p:spPr>
      </p:pic>
    </p:spTree>
    <p:extLst>
      <p:ext uri="{BB962C8B-B14F-4D97-AF65-F5344CB8AC3E}">
        <p14:creationId xmlns:p14="http://schemas.microsoft.com/office/powerpoint/2010/main" val="2051422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0366" y="650707"/>
            <a:ext cx="8770682" cy="3016403"/>
          </a:xfrm>
          <a:prstGeom prst="rect">
            <a:avLst/>
          </a:prstGeom>
        </p:spPr>
        <p:txBody>
          <a:bodyPr>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zh-CN" altLang="zh-CN" sz="2600" kern="100" dirty="0">
                <a:solidFill>
                  <a:srgbClr val="E46C0A"/>
                </a:solidFill>
                <a:latin typeface="Times New Roman"/>
                <a:ea typeface="华文细黑"/>
                <a:cs typeface="Times New Roman"/>
              </a:rPr>
              <a:t>它由三部分构成，即上方的太阳、下方的叶片和中心的蓓蕾，象征自然生态；图形为正圆形，意为保护。整个图形描绘了一幅明媚阳光照耀下的和谐生机景象，告诉人们绿色食品是出自纯净、良好生态环境的安全、无污染食品，它能给人们带来蓬勃的生命力。</a:t>
            </a:r>
            <a:endParaRPr lang="zh-CN" altLang="zh-CN" sz="105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165167699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059038" y="76846"/>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6" name="TextBox 35">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2" name="TextBox 41">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3" name="TextBox 42">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4" name="TextBox 43">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5" name="TextBox 44">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6" name="TextBox 45">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281468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157065" y="501962"/>
            <a:ext cx="8856984" cy="1930785"/>
          </a:xfrm>
          <a:prstGeom prst="rect">
            <a:avLst/>
          </a:prstGeom>
          <a:noFill/>
        </p:spPr>
        <p:txBody>
          <a:bodyPr wrap="square" rtlCol="0">
            <a:spAutoFit/>
          </a:bodyPr>
          <a:lstStyle/>
          <a:p>
            <a:pPr algn="just">
              <a:lnSpc>
                <a:spcPct val="160000"/>
              </a:lnSpc>
              <a:spcAft>
                <a:spcPts val="0"/>
              </a:spcAft>
            </a:pPr>
            <a:r>
              <a:rPr lang="zh-CN" altLang="zh-CN" sz="2600" kern="100" dirty="0">
                <a:latin typeface="Times New Roman"/>
                <a:ea typeface="华文细黑"/>
                <a:cs typeface="Times New Roman"/>
              </a:rPr>
              <a:t>一、漫画类转换</a:t>
            </a:r>
            <a:endParaRPr lang="zh-CN" altLang="zh-CN" sz="2600" kern="100" dirty="0">
              <a:latin typeface="宋体"/>
              <a:cs typeface="Courier New"/>
            </a:endParaRPr>
          </a:p>
          <a:p>
            <a:pPr algn="just">
              <a:lnSpc>
                <a:spcPct val="160000"/>
              </a:lnSpc>
              <a:spcAft>
                <a:spcPts val="0"/>
              </a:spcAft>
            </a:pPr>
            <a:r>
              <a:rPr lang="en-US" altLang="zh-CN" sz="2600" kern="100" dirty="0">
                <a:latin typeface="Times New Roman"/>
                <a:ea typeface="华文细黑"/>
                <a:cs typeface="Courier New"/>
              </a:rPr>
              <a:t>1.</a:t>
            </a:r>
            <a:r>
              <a:rPr lang="zh-CN" altLang="zh-CN" sz="2600" kern="100" dirty="0" smtClean="0">
                <a:latin typeface="Times New Roman"/>
                <a:ea typeface="华文细黑"/>
                <a:cs typeface="Times New Roman"/>
              </a:rPr>
              <a:t>欣赏下面</a:t>
            </a:r>
            <a:r>
              <a:rPr lang="zh-CN" altLang="zh-CN" sz="2600" kern="100" dirty="0">
                <a:latin typeface="Times New Roman"/>
                <a:ea typeface="华文细黑"/>
                <a:cs typeface="Times New Roman"/>
              </a:rPr>
              <a:t>这幅漫画，拟写标题并指出漫画寓意。</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寓意不超过</a:t>
            </a:r>
            <a:r>
              <a:rPr lang="en-US" altLang="zh-CN" sz="2600" kern="100" dirty="0">
                <a:latin typeface="Times New Roman"/>
                <a:ea typeface="华文细黑"/>
                <a:cs typeface="Courier New"/>
              </a:rPr>
              <a:t>40</a:t>
            </a:r>
            <a:r>
              <a:rPr lang="zh-CN" altLang="zh-CN" sz="2600" kern="100" dirty="0">
                <a:latin typeface="Times New Roman"/>
                <a:ea typeface="华文细黑"/>
                <a:cs typeface="Times New Roman"/>
              </a:rPr>
              <a:t>个字</a:t>
            </a:r>
            <a:r>
              <a:rPr lang="en-US" altLang="zh-CN" sz="2600" kern="100" dirty="0" smtClean="0">
                <a:latin typeface="Times New Roman"/>
                <a:ea typeface="华文细黑"/>
                <a:cs typeface="Courier New"/>
              </a:rPr>
              <a:t>)</a:t>
            </a: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86434976"/>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391144" y="80576"/>
            <a:ext cx="568644"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a:t>
            </a:r>
            <a:endParaRPr lang="zh-CN" altLang="en-US" sz="1600" b="1" dirty="0">
              <a:latin typeface="Times New Roman" pitchFamily="18" charset="0"/>
              <a:cs typeface="Times New Roman" pitchFamily="18" charset="0"/>
            </a:endParaRPr>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1" name="TextBox 30">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2" name="TextBox 31">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3" name="TextBox 32">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5" name="TextBox 34">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6" name="TextBox 35">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7" name="TextBox 36">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8" name="TextBox 37">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39" name="TextBox 38">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0" name="TextBox 39">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1" name="TextBox 40">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
        <p:nvSpPr>
          <p:cNvPr id="3" name="矩形 2"/>
          <p:cNvSpPr/>
          <p:nvPr/>
        </p:nvSpPr>
        <p:spPr>
          <a:xfrm>
            <a:off x="171892" y="2415976"/>
            <a:ext cx="5346955" cy="2012859"/>
          </a:xfrm>
          <a:prstGeom prst="rect">
            <a:avLst/>
          </a:prstGeom>
        </p:spPr>
        <p:txBody>
          <a:bodyPr>
            <a:spAutoFit/>
          </a:bodyPr>
          <a:lstStyle/>
          <a:p>
            <a:pPr algn="just">
              <a:lnSpc>
                <a:spcPct val="160000"/>
              </a:lnSpc>
              <a:spcAft>
                <a:spcPts val="0"/>
              </a:spcAft>
            </a:pPr>
            <a:r>
              <a:rPr lang="zh-CN" altLang="zh-CN" sz="2600" kern="100" dirty="0">
                <a:latin typeface="Times New Roman"/>
                <a:ea typeface="华文细黑"/>
                <a:cs typeface="Times New Roman"/>
              </a:rPr>
              <a:t>标题：</a:t>
            </a:r>
            <a:r>
              <a:rPr lang="en-US" altLang="zh-CN" sz="2600" kern="100" dirty="0" smtClean="0">
                <a:latin typeface="Times New Roman"/>
                <a:ea typeface="华文细黑"/>
                <a:cs typeface="Courier New"/>
              </a:rPr>
              <a:t>_________________</a:t>
            </a:r>
          </a:p>
          <a:p>
            <a:pPr algn="just">
              <a:lnSpc>
                <a:spcPct val="160000"/>
              </a:lnSpc>
              <a:spcAft>
                <a:spcPts val="0"/>
              </a:spcAft>
            </a:pPr>
            <a:r>
              <a:rPr lang="zh-CN" altLang="zh-CN" sz="2600" dirty="0" smtClean="0">
                <a:latin typeface="Times New Roman"/>
                <a:ea typeface="华文细黑"/>
                <a:cs typeface="Times New Roman"/>
              </a:rPr>
              <a:t>寓意</a:t>
            </a:r>
            <a:r>
              <a:rPr lang="zh-CN" altLang="zh-CN" sz="2600" dirty="0">
                <a:latin typeface="Times New Roman"/>
                <a:ea typeface="华文细黑"/>
                <a:cs typeface="Times New Roman"/>
              </a:rPr>
              <a:t>：</a:t>
            </a:r>
            <a:r>
              <a:rPr lang="en-US" altLang="zh-CN" sz="2600" dirty="0" smtClean="0">
                <a:latin typeface="Times New Roman"/>
                <a:ea typeface="华文细黑"/>
              </a:rPr>
              <a:t>________________________</a:t>
            </a:r>
          </a:p>
          <a:p>
            <a:pPr algn="just">
              <a:lnSpc>
                <a:spcPct val="160000"/>
              </a:lnSpc>
              <a:spcAft>
                <a:spcPts val="0"/>
              </a:spcAft>
            </a:pPr>
            <a:r>
              <a:rPr lang="en-US" altLang="zh-CN" sz="2600" dirty="0" smtClean="0">
                <a:latin typeface="Times New Roman"/>
                <a:ea typeface="华文细黑"/>
              </a:rPr>
              <a:t>_________________</a:t>
            </a:r>
            <a:endParaRPr lang="zh-CN" altLang="en-US" sz="2600" dirty="0"/>
          </a:p>
        </p:txBody>
      </p:sp>
      <p:pic>
        <p:nvPicPr>
          <p:cNvPr id="42" name="图片 41" descr="\\杨绘绘\f\杨绘绘\幻灯片原文件\一轮语文（全国）\16I.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07824" y="1855862"/>
            <a:ext cx="3112648" cy="3173079"/>
          </a:xfrm>
          <a:prstGeom prst="rect">
            <a:avLst/>
          </a:prstGeom>
          <a:noFill/>
          <a:ln>
            <a:noFill/>
          </a:ln>
        </p:spPr>
      </p:pic>
      <p:sp>
        <p:nvSpPr>
          <p:cNvPr id="4" name="矩形 3"/>
          <p:cNvSpPr/>
          <p:nvPr/>
        </p:nvSpPr>
        <p:spPr>
          <a:xfrm>
            <a:off x="1496075" y="2515547"/>
            <a:ext cx="1851789" cy="492443"/>
          </a:xfrm>
          <a:prstGeom prst="rect">
            <a:avLst/>
          </a:prstGeom>
        </p:spPr>
        <p:txBody>
          <a:bodyPr wrap="none">
            <a:spAutoFit/>
          </a:bodyPr>
          <a:lstStyle/>
          <a:p>
            <a:r>
              <a:rPr lang="zh-CN" altLang="zh-CN" sz="2600" kern="100" dirty="0" smtClean="0">
                <a:solidFill>
                  <a:srgbClr val="E46C0A"/>
                </a:solidFill>
                <a:latin typeface="Times New Roman"/>
                <a:ea typeface="华文细黑"/>
                <a:cs typeface="Times New Roman"/>
              </a:rPr>
              <a:t>家</a:t>
            </a:r>
            <a:r>
              <a:rPr lang="zh-CN" altLang="zh-CN" sz="2600" kern="100" dirty="0">
                <a:solidFill>
                  <a:srgbClr val="E46C0A"/>
                </a:solidFill>
                <a:latin typeface="Times New Roman"/>
                <a:ea typeface="华文细黑"/>
                <a:cs typeface="Times New Roman"/>
              </a:rPr>
              <a:t>有读书郎</a:t>
            </a:r>
            <a:endParaRPr lang="zh-CN" altLang="en-US" dirty="0"/>
          </a:p>
        </p:txBody>
      </p:sp>
      <p:sp>
        <p:nvSpPr>
          <p:cNvPr id="6" name="矩形 5"/>
          <p:cNvSpPr/>
          <p:nvPr/>
        </p:nvSpPr>
        <p:spPr>
          <a:xfrm>
            <a:off x="173411" y="3001630"/>
            <a:ext cx="5100834" cy="1372683"/>
          </a:xfrm>
          <a:prstGeom prst="rect">
            <a:avLst/>
          </a:prstGeom>
        </p:spPr>
        <p:txBody>
          <a:bodyPr>
            <a:spAutoFit/>
          </a:bodyPr>
          <a:lstStyle/>
          <a:p>
            <a:pPr>
              <a:lnSpc>
                <a:spcPct val="160000"/>
              </a:lnSpc>
            </a:pPr>
            <a:r>
              <a:rPr lang="en-US" altLang="zh-CN" sz="2600" kern="100" dirty="0" smtClean="0">
                <a:solidFill>
                  <a:srgbClr val="E46C0A"/>
                </a:solidFill>
                <a:latin typeface="Times New Roman"/>
                <a:ea typeface="华文细黑"/>
                <a:cs typeface="Courier New"/>
              </a:rPr>
              <a:t>            </a:t>
            </a:r>
            <a:r>
              <a:rPr lang="zh-CN" altLang="zh-CN" sz="2600" kern="100" dirty="0" smtClean="0">
                <a:solidFill>
                  <a:srgbClr val="E46C0A"/>
                </a:solidFill>
                <a:latin typeface="Times New Roman"/>
                <a:ea typeface="华文细黑"/>
                <a:cs typeface="Times New Roman"/>
              </a:rPr>
              <a:t>教育</a:t>
            </a:r>
            <a:r>
              <a:rPr lang="zh-CN" altLang="zh-CN" sz="2600" kern="100" dirty="0">
                <a:solidFill>
                  <a:srgbClr val="E46C0A"/>
                </a:solidFill>
                <a:latin typeface="Times New Roman"/>
                <a:ea typeface="华文细黑"/>
                <a:cs typeface="Times New Roman"/>
              </a:rPr>
              <a:t>成本越来越高，以致家长不堪重负。</a:t>
            </a:r>
            <a:endParaRPr lang="zh-CN" altLang="en-US" dirty="0"/>
          </a:p>
        </p:txBody>
      </p:sp>
    </p:spTree>
    <p:extLst>
      <p:ext uri="{BB962C8B-B14F-4D97-AF65-F5344CB8AC3E}">
        <p14:creationId xmlns:p14="http://schemas.microsoft.com/office/powerpoint/2010/main" val="20410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3799" y="467638"/>
            <a:ext cx="8770683" cy="2237472"/>
          </a:xfrm>
          <a:prstGeom prst="rect">
            <a:avLst/>
          </a:prstGeom>
        </p:spPr>
        <p:txBody>
          <a:bodyPr>
            <a:spAutoFit/>
          </a:bodyPr>
          <a:lstStyle/>
          <a:p>
            <a:pPr algn="just">
              <a:lnSpc>
                <a:spcPct val="150000"/>
              </a:lnSpc>
              <a:spcAft>
                <a:spcPts val="0"/>
              </a:spcAft>
            </a:pPr>
            <a:r>
              <a:rPr lang="zh-CN" altLang="zh-CN" sz="2400" kern="100" dirty="0">
                <a:latin typeface="Times New Roman"/>
                <a:ea typeface="华文细黑"/>
                <a:cs typeface="Times New Roman"/>
              </a:rPr>
              <a:t>四、框架示意图类转换</a:t>
            </a:r>
            <a:endParaRPr lang="zh-CN" altLang="zh-CN" sz="2400" kern="100" dirty="0">
              <a:latin typeface="宋体"/>
              <a:cs typeface="Courier New"/>
            </a:endParaRPr>
          </a:p>
          <a:p>
            <a:pPr algn="just">
              <a:lnSpc>
                <a:spcPct val="150000"/>
              </a:lnSpc>
              <a:spcAft>
                <a:spcPts val="0"/>
              </a:spcAft>
            </a:pPr>
            <a:r>
              <a:rPr lang="en-US" altLang="zh-CN" sz="2400" kern="100" dirty="0">
                <a:latin typeface="Times New Roman"/>
                <a:ea typeface="华文细黑"/>
                <a:cs typeface="Courier New"/>
              </a:rPr>
              <a:t>10.</a:t>
            </a:r>
            <a:r>
              <a:rPr lang="zh-CN" altLang="zh-CN" sz="2400" kern="100" dirty="0">
                <a:latin typeface="Times New Roman"/>
                <a:ea typeface="华文细黑"/>
                <a:cs typeface="Times New Roman"/>
              </a:rPr>
              <a:t>下图是一个</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能量场</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与幸福感的关系图，请你根据此图向广大市民介绍</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能量场</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与幸福感的关系，并就</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如何增强幸福感</a:t>
            </a:r>
            <a:r>
              <a:rPr lang="en-US" altLang="zh-CN" sz="2400" kern="100" dirty="0">
                <a:latin typeface="宋体"/>
                <a:ea typeface="华文细黑"/>
                <a:cs typeface="Times New Roman"/>
              </a:rPr>
              <a:t>”</a:t>
            </a:r>
            <a:r>
              <a:rPr lang="zh-CN" altLang="zh-CN" sz="2400" kern="100" dirty="0">
                <a:latin typeface="Times New Roman"/>
                <a:ea typeface="华文细黑"/>
                <a:cs typeface="Times New Roman"/>
              </a:rPr>
              <a:t>给大家提条建议。</a:t>
            </a:r>
            <a:endParaRPr lang="zh-CN" altLang="zh-CN" sz="240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165167699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6" name="TextBox 35">
            <a:hlinkClick r:id="rId11" action="ppaction://hlinksldjump"/>
          </p:cNvPr>
          <p:cNvSpPr txBox="1"/>
          <p:nvPr/>
        </p:nvSpPr>
        <p:spPr>
          <a:xfrm>
            <a:off x="5639294" y="79362"/>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9" name="TextBox 38">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0" name="TextBox 39">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1" name="TextBox 40">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2" name="TextBox 41">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3" name="TextBox 42">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1" name="图片 20" descr="\\杨绘绘\f\杨绘绘\幻灯片原文件\一轮语文（全国）\XL2.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309183" y="2764914"/>
            <a:ext cx="4571354" cy="1864335"/>
          </a:xfrm>
          <a:prstGeom prst="rect">
            <a:avLst/>
          </a:prstGeom>
          <a:noFill/>
          <a:ln>
            <a:noFill/>
          </a:ln>
        </p:spPr>
      </p:pic>
    </p:spTree>
    <p:extLst>
      <p:ext uri="{BB962C8B-B14F-4D97-AF65-F5344CB8AC3E}">
        <p14:creationId xmlns:p14="http://schemas.microsoft.com/office/powerpoint/2010/main" val="4043464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9598" y="543691"/>
            <a:ext cx="8683845" cy="4506811"/>
          </a:xfrm>
          <a:prstGeom prst="rect">
            <a:avLst/>
          </a:prstGeom>
        </p:spPr>
        <p:txBody>
          <a:bodyPr>
            <a:spAutoFit/>
          </a:bodyPr>
          <a:lstStyle/>
          <a:p>
            <a:pPr algn="just">
              <a:lnSpc>
                <a:spcPct val="14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zh-CN" altLang="zh-CN" sz="2600" kern="100" dirty="0">
                <a:solidFill>
                  <a:srgbClr val="E46C0A"/>
                </a:solidFill>
                <a:latin typeface="Times New Roman"/>
                <a:ea typeface="华文细黑"/>
                <a:cs typeface="Times New Roman"/>
              </a:rPr>
              <a:t>一个国家、一个组织，甚至一个人的内心都是一所</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能量场</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既隐藏着自信、豁达、愉悦、进取等正能量，又暗含着自私、猜疑、沮丧、消沉等负能量。这两种能量此消彼长。当正能量不断被激发时，负面情绪会逐渐被取代，这个国家、组织和个人的幸福感就会慢慢增加。当负能量不断被激发时，正面情绪会逐渐被取代，这个国家、组织和个人的幸福感就会慢慢减少。因此，我们应该不断提升正能量，让我们的生活变得更加圆满、幸福。</a:t>
            </a:r>
            <a:endParaRPr lang="zh-CN" altLang="zh-CN" sz="260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2429053107"/>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6" name="TextBox 35">
            <a:hlinkClick r:id="rId11" action="ppaction://hlinksldjump"/>
          </p:cNvPr>
          <p:cNvSpPr txBox="1"/>
          <p:nvPr/>
        </p:nvSpPr>
        <p:spPr>
          <a:xfrm>
            <a:off x="5639294" y="79362"/>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9" name="TextBox 38">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0" name="TextBox 39">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1" name="TextBox 40">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2" name="TextBox 41">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3" name="TextBox 42">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4294617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1339" y="542706"/>
            <a:ext cx="8821322" cy="1684244"/>
          </a:xfrm>
          <a:prstGeom prst="rect">
            <a:avLst/>
          </a:prstGeom>
        </p:spPr>
        <p:txBody>
          <a:bodyPr>
            <a:spAutoFit/>
          </a:bodyPr>
          <a:lstStyle/>
          <a:p>
            <a:pPr algn="just">
              <a:lnSpc>
                <a:spcPct val="150000"/>
              </a:lnSpc>
              <a:spcAft>
                <a:spcPts val="0"/>
              </a:spcAft>
            </a:pPr>
            <a:r>
              <a:rPr lang="en-US" altLang="zh-CN" sz="2400" kern="100" dirty="0">
                <a:latin typeface="Times New Roman"/>
                <a:ea typeface="华文细黑"/>
                <a:cs typeface="Courier New"/>
              </a:rPr>
              <a:t>11.</a:t>
            </a:r>
            <a:r>
              <a:rPr lang="zh-CN" altLang="zh-CN" sz="2400" kern="100" dirty="0">
                <a:latin typeface="Times New Roman"/>
                <a:ea typeface="华文细黑"/>
                <a:cs typeface="Times New Roman"/>
              </a:rPr>
              <a:t>阅读下面鱼刺图中对医患关系紧张原因的分析，请从四个不同的角度用简明的语言拟写四条构建和谐医患关系的建议。</a:t>
            </a:r>
            <a:r>
              <a:rPr lang="en-US" altLang="zh-CN" sz="2400" kern="100" dirty="0">
                <a:latin typeface="Times New Roman"/>
                <a:ea typeface="华文细黑"/>
                <a:cs typeface="Courier New"/>
              </a:rPr>
              <a:t>(</a:t>
            </a:r>
            <a:r>
              <a:rPr lang="zh-CN" altLang="zh-CN" sz="2400" kern="100" dirty="0">
                <a:latin typeface="Times New Roman"/>
                <a:ea typeface="华文细黑"/>
                <a:cs typeface="Times New Roman"/>
              </a:rPr>
              <a:t>每条不超过</a:t>
            </a:r>
            <a:r>
              <a:rPr lang="en-US" altLang="zh-CN" sz="2400" kern="100" dirty="0">
                <a:latin typeface="Times New Roman"/>
                <a:ea typeface="华文细黑"/>
                <a:cs typeface="Courier New"/>
              </a:rPr>
              <a:t>20</a:t>
            </a:r>
            <a:r>
              <a:rPr lang="zh-CN" altLang="zh-CN" sz="2400" kern="100" dirty="0">
                <a:latin typeface="Times New Roman"/>
                <a:ea typeface="华文细黑"/>
                <a:cs typeface="Times New Roman"/>
              </a:rPr>
              <a:t>个字</a:t>
            </a:r>
            <a:r>
              <a:rPr lang="en-US" altLang="zh-CN" sz="2400" kern="100" dirty="0">
                <a:latin typeface="Times New Roman"/>
                <a:ea typeface="华文细黑"/>
                <a:cs typeface="Courier New"/>
              </a:rPr>
              <a:t>)</a:t>
            </a:r>
            <a:endParaRPr lang="zh-CN" altLang="zh-CN" sz="1000" kern="100" dirty="0">
              <a:effectLst/>
              <a:latin typeface="宋体"/>
              <a:cs typeface="Courier New"/>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2070702403"/>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2" name="TextBox 31">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3" name="TextBox 32">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4" name="TextBox 33">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5" name="TextBox 34">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36" name="TextBox 35">
            <a:hlinkClick r:id="rId12" action="ppaction://hlinksldjump"/>
          </p:cNvPr>
          <p:cNvSpPr txBox="1"/>
          <p:nvPr/>
        </p:nvSpPr>
        <p:spPr>
          <a:xfrm>
            <a:off x="6223992"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2" name="图片 21" descr="\\杨绘绘\f\杨绘绘\幻灯片原文件\一轮语文（全国）\16N.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32682" y="2198174"/>
            <a:ext cx="3832915" cy="2196636"/>
          </a:xfrm>
          <a:prstGeom prst="rect">
            <a:avLst/>
          </a:prstGeom>
          <a:noFill/>
          <a:ln>
            <a:noFill/>
          </a:ln>
        </p:spPr>
      </p:pic>
    </p:spTree>
    <p:extLst>
      <p:ext uri="{BB962C8B-B14F-4D97-AF65-F5344CB8AC3E}">
        <p14:creationId xmlns:p14="http://schemas.microsoft.com/office/powerpoint/2010/main" val="1115604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8647" y="918994"/>
            <a:ext cx="8512738" cy="2417072"/>
          </a:xfrm>
          <a:prstGeom prst="rect">
            <a:avLst/>
          </a:prstGeom>
        </p:spPr>
        <p:txBody>
          <a:bodyPr>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(1)</a:t>
            </a:r>
            <a:r>
              <a:rPr lang="zh-CN" altLang="zh-CN" sz="2600" kern="100" dirty="0">
                <a:solidFill>
                  <a:srgbClr val="E46C0A"/>
                </a:solidFill>
                <a:latin typeface="Times New Roman"/>
                <a:ea typeface="华文细黑"/>
                <a:cs typeface="Times New Roman"/>
              </a:rPr>
              <a:t>增加财政投入，强化政府职责。</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(2)</a:t>
            </a:r>
            <a:r>
              <a:rPr lang="zh-CN" altLang="zh-CN" sz="2600" kern="100" dirty="0">
                <a:solidFill>
                  <a:srgbClr val="E46C0A"/>
                </a:solidFill>
                <a:latin typeface="Times New Roman"/>
                <a:ea typeface="华文细黑"/>
                <a:cs typeface="Times New Roman"/>
              </a:rPr>
              <a:t>加强医院内部管理，树立高尚的医德医风。</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(3)</a:t>
            </a:r>
            <a:r>
              <a:rPr lang="zh-CN" altLang="zh-CN" sz="2600" kern="100" dirty="0">
                <a:solidFill>
                  <a:srgbClr val="E46C0A"/>
                </a:solidFill>
                <a:latin typeface="Times New Roman"/>
                <a:ea typeface="华文细黑"/>
                <a:cs typeface="Times New Roman"/>
              </a:rPr>
              <a:t>发挥媒体作用，正确报道医患纠纷。</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(4)</a:t>
            </a:r>
            <a:r>
              <a:rPr lang="zh-CN" altLang="zh-CN" sz="2600" kern="100" dirty="0">
                <a:solidFill>
                  <a:srgbClr val="E46C0A"/>
                </a:solidFill>
                <a:latin typeface="Times New Roman"/>
                <a:ea typeface="华文细黑"/>
                <a:cs typeface="Times New Roman"/>
              </a:rPr>
              <a:t>加强医患沟通，增进医患信任</a:t>
            </a:r>
            <a:endParaRPr lang="zh-CN" altLang="zh-CN" sz="2600" kern="100" dirty="0">
              <a:effectLst/>
              <a:latin typeface="宋体"/>
              <a:cs typeface="Courier New"/>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2070702403"/>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1" name="TextBox 30">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2" name="TextBox 31">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3" name="TextBox 32">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4" name="TextBox 33">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5" name="TextBox 34">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36" name="TextBox 35">
            <a:hlinkClick r:id="rId12" action="ppaction://hlinksldjump"/>
          </p:cNvPr>
          <p:cNvSpPr txBox="1"/>
          <p:nvPr/>
        </p:nvSpPr>
        <p:spPr>
          <a:xfrm>
            <a:off x="6223992"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47586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0426" y="496986"/>
            <a:ext cx="8858389" cy="1816908"/>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cs typeface="Courier New"/>
              </a:rPr>
              <a:t>12.</a:t>
            </a:r>
            <a:r>
              <a:rPr lang="zh-CN" altLang="zh-CN" sz="2600" kern="100" dirty="0">
                <a:latin typeface="Times New Roman"/>
                <a:ea typeface="华文细黑"/>
                <a:cs typeface="Times New Roman"/>
              </a:rPr>
              <a:t>下面是某市地下老旧管线管理的构思框架，请把这个构思写成一段话，要求内容完整，表述准确，语言连贯，不超过</a:t>
            </a:r>
            <a:r>
              <a:rPr lang="en-US" altLang="zh-CN" sz="2600" kern="100" dirty="0">
                <a:latin typeface="Times New Roman"/>
                <a:ea typeface="华文细黑"/>
                <a:cs typeface="Courier New"/>
              </a:rPr>
              <a:t>75</a:t>
            </a:r>
            <a:r>
              <a:rPr lang="zh-CN" altLang="zh-CN" sz="2600" kern="100" dirty="0">
                <a:latin typeface="Times New Roman"/>
                <a:ea typeface="华文细黑"/>
                <a:cs typeface="Times New Roman"/>
              </a:rPr>
              <a:t>个字。</a:t>
            </a:r>
            <a:endParaRPr lang="zh-CN" altLang="zh-CN" sz="260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2070702403"/>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6" name="TextBox 35">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39" name="TextBox 38">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0" name="TextBox 39">
            <a:hlinkClick r:id="rId13" action="ppaction://hlinksldjump"/>
          </p:cNvPr>
          <p:cNvSpPr txBox="1"/>
          <p:nvPr/>
        </p:nvSpPr>
        <p:spPr>
          <a:xfrm>
            <a:off x="6796628" y="84538"/>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1" name="TextBox 40">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2" name="TextBox 41">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3" name="TextBox 42">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2" name="图片 21" descr="\\杨绘绘\f\杨绘绘\幻灯片原文件\一轮语文（全国）\XL34.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052693" y="2406197"/>
            <a:ext cx="5038612" cy="1840405"/>
          </a:xfrm>
          <a:prstGeom prst="rect">
            <a:avLst/>
          </a:prstGeom>
          <a:noFill/>
          <a:ln>
            <a:noFill/>
          </a:ln>
        </p:spPr>
      </p:pic>
    </p:spTree>
    <p:extLst>
      <p:ext uri="{BB962C8B-B14F-4D97-AF65-F5344CB8AC3E}">
        <p14:creationId xmlns:p14="http://schemas.microsoft.com/office/powerpoint/2010/main" val="1520468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6179" y="1043707"/>
            <a:ext cx="8770682" cy="1816075"/>
          </a:xfrm>
          <a:prstGeom prst="rect">
            <a:avLst/>
          </a:prstGeom>
        </p:spPr>
        <p:txBody>
          <a:bodyPr>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zh-CN" altLang="zh-CN" sz="2600" kern="100" dirty="0">
                <a:solidFill>
                  <a:srgbClr val="E46C0A"/>
                </a:solidFill>
                <a:latin typeface="Times New Roman"/>
                <a:ea typeface="华文细黑"/>
                <a:cs typeface="Times New Roman"/>
              </a:rPr>
              <a:t>地下老旧管线管理分为两个阶段：先对供排水系统及燃气、电力管线信息进行普查；再通过制定建设计划、统筹安排建设、预留接口完成改造。</a:t>
            </a:r>
            <a:endParaRPr lang="zh-CN" altLang="zh-CN" sz="260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188244426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6" name="TextBox 35">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39" name="TextBox 38">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0" name="TextBox 39">
            <a:hlinkClick r:id="rId13" action="ppaction://hlinksldjump"/>
          </p:cNvPr>
          <p:cNvSpPr txBox="1"/>
          <p:nvPr/>
        </p:nvSpPr>
        <p:spPr>
          <a:xfrm>
            <a:off x="6796628" y="84538"/>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1" name="TextBox 40">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2" name="TextBox 41">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3" name="TextBox 42">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1821699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0627" y="558954"/>
            <a:ext cx="8647507" cy="1816908"/>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cs typeface="Courier New"/>
              </a:rPr>
              <a:t>13.</a:t>
            </a:r>
            <a:r>
              <a:rPr lang="zh-CN" altLang="zh-CN" sz="2600" kern="100" dirty="0">
                <a:latin typeface="Times New Roman"/>
                <a:ea typeface="华文细黑"/>
                <a:cs typeface="Times New Roman"/>
              </a:rPr>
              <a:t>在某市的汽车站门口，你遇到了一位外地人，向你打听去青春中学的路，你该怎么介绍呢？请根据下面的地图，用简洁的语言表达出来。不超过</a:t>
            </a:r>
            <a:r>
              <a:rPr lang="en-US" altLang="zh-CN" sz="2600" kern="100" dirty="0">
                <a:latin typeface="Times New Roman"/>
                <a:ea typeface="华文细黑"/>
                <a:cs typeface="Courier New"/>
              </a:rPr>
              <a:t>50</a:t>
            </a:r>
            <a:r>
              <a:rPr lang="zh-CN" altLang="zh-CN" sz="2600" kern="100" dirty="0">
                <a:latin typeface="Times New Roman"/>
                <a:ea typeface="华文细黑"/>
                <a:cs typeface="Times New Roman"/>
              </a:rPr>
              <a:t>个字。</a:t>
            </a:r>
            <a:endParaRPr lang="zh-CN" altLang="zh-CN" sz="105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2312924085"/>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6" name="TextBox 35">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41" name="TextBox 40">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2" name="TextBox 41">
            <a:hlinkClick r:id="rId13" action="ppaction://hlinksldjump"/>
          </p:cNvPr>
          <p:cNvSpPr txBox="1"/>
          <p:nvPr/>
        </p:nvSpPr>
        <p:spPr>
          <a:xfrm>
            <a:off x="6885797" y="84538"/>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3" name="TextBox 42">
            <a:hlinkClick r:id="rId14" action="ppaction://hlinksldjump"/>
          </p:cNvPr>
          <p:cNvSpPr txBox="1"/>
          <p:nvPr/>
        </p:nvSpPr>
        <p:spPr>
          <a:xfrm>
            <a:off x="7393774" y="87126"/>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4" name="TextBox 43">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5" name="TextBox 44">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2" name="图片 21" descr="\\杨绘绘\f\杨绘绘\幻灯片原文件\一轮语文（全国）\XL36.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84643" y="2469739"/>
            <a:ext cx="2615463" cy="1738777"/>
          </a:xfrm>
          <a:prstGeom prst="rect">
            <a:avLst/>
          </a:prstGeom>
          <a:noFill/>
          <a:ln>
            <a:noFill/>
          </a:ln>
        </p:spPr>
      </p:pic>
    </p:spTree>
    <p:extLst>
      <p:ext uri="{BB962C8B-B14F-4D97-AF65-F5344CB8AC3E}">
        <p14:creationId xmlns:p14="http://schemas.microsoft.com/office/powerpoint/2010/main" val="5478647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6652" y="827391"/>
            <a:ext cx="8821322" cy="3093154"/>
          </a:xfrm>
          <a:prstGeom prst="rect">
            <a:avLst/>
          </a:prstGeom>
        </p:spPr>
        <p:txBody>
          <a:bodyPr>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示例一</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您顺着万国路向北走，到鹿鸣路口向东</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右</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走，在聚贤路和鹿鸣路的交汇处就是青春中学了，路上小心。</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示例二</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您顺着万国路向北走，到育人路口向东</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右</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走，到聚贤路口向北</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左</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走到聚贤路和鹿鸣路的交汇处就是青春中学了，路上小心</a:t>
            </a:r>
            <a:r>
              <a:rPr lang="zh-CN" altLang="zh-CN" sz="2600" kern="100" dirty="0" smtClean="0">
                <a:solidFill>
                  <a:srgbClr val="E46C0A"/>
                </a:solidFill>
                <a:latin typeface="Times New Roman"/>
                <a:ea typeface="华文细黑"/>
                <a:cs typeface="Times New Roman"/>
              </a:rPr>
              <a:t>。</a:t>
            </a:r>
            <a:endParaRPr lang="en-US" altLang="zh-CN" sz="2600" kern="100" dirty="0" smtClean="0">
              <a:solidFill>
                <a:srgbClr val="E46C0A"/>
              </a:solidFill>
              <a:latin typeface="Times New Roman"/>
              <a:ea typeface="华文细黑"/>
              <a:cs typeface="Times New Roman"/>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421507080"/>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6" name="TextBox 35">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41" name="TextBox 40">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2" name="TextBox 41">
            <a:hlinkClick r:id="rId13" action="ppaction://hlinksldjump"/>
          </p:cNvPr>
          <p:cNvSpPr txBox="1"/>
          <p:nvPr/>
        </p:nvSpPr>
        <p:spPr>
          <a:xfrm>
            <a:off x="6885797" y="84538"/>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3" name="TextBox 42">
            <a:hlinkClick r:id="rId14" action="ppaction://hlinksldjump"/>
          </p:cNvPr>
          <p:cNvSpPr txBox="1"/>
          <p:nvPr/>
        </p:nvSpPr>
        <p:spPr>
          <a:xfrm>
            <a:off x="7393774" y="87126"/>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4" name="TextBox 43">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5" name="TextBox 44">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62898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7869" y="483463"/>
            <a:ext cx="8733982" cy="2238241"/>
          </a:xfrm>
          <a:prstGeom prst="rect">
            <a:avLst/>
          </a:prstGeom>
        </p:spPr>
        <p:txBody>
          <a:bodyPr>
            <a:spAutoFit/>
          </a:bodyPr>
          <a:lstStyle/>
          <a:p>
            <a:pPr algn="just">
              <a:lnSpc>
                <a:spcPct val="150000"/>
              </a:lnSpc>
              <a:spcAft>
                <a:spcPts val="0"/>
              </a:spcAft>
            </a:pPr>
            <a:r>
              <a:rPr lang="zh-CN" altLang="zh-CN" sz="2400" kern="100" dirty="0">
                <a:latin typeface="Times New Roman"/>
                <a:ea typeface="华文细黑"/>
                <a:cs typeface="Times New Roman"/>
              </a:rPr>
              <a:t>五、看图写话题</a:t>
            </a:r>
            <a:endParaRPr lang="zh-CN" altLang="zh-CN" sz="2400" kern="100" dirty="0">
              <a:latin typeface="宋体"/>
              <a:cs typeface="Courier New"/>
            </a:endParaRPr>
          </a:p>
          <a:p>
            <a:pPr algn="just">
              <a:lnSpc>
                <a:spcPct val="150000"/>
              </a:lnSpc>
              <a:spcAft>
                <a:spcPts val="0"/>
              </a:spcAft>
            </a:pPr>
            <a:r>
              <a:rPr lang="en-US" altLang="zh-CN" sz="2400" kern="100" dirty="0">
                <a:latin typeface="Times New Roman"/>
                <a:ea typeface="华文细黑"/>
                <a:cs typeface="Courier New"/>
              </a:rPr>
              <a:t>14.</a:t>
            </a:r>
            <a:r>
              <a:rPr lang="en-US" altLang="zh-CN" sz="2400" kern="100" dirty="0">
                <a:solidFill>
                  <a:srgbClr val="00B0F0"/>
                </a:solidFill>
                <a:latin typeface="Times New Roman"/>
                <a:ea typeface="华文细黑"/>
                <a:cs typeface="Courier New"/>
              </a:rPr>
              <a:t>(2014·</a:t>
            </a:r>
            <a:r>
              <a:rPr lang="zh-CN" altLang="zh-CN" sz="2400" kern="100" dirty="0">
                <a:solidFill>
                  <a:srgbClr val="00B0F0"/>
                </a:solidFill>
                <a:latin typeface="Times New Roman"/>
                <a:ea typeface="华文细黑"/>
                <a:cs typeface="Times New Roman"/>
              </a:rPr>
              <a:t>山东</a:t>
            </a:r>
            <a:r>
              <a:rPr lang="en-US" altLang="zh-CN" sz="2400" kern="100" dirty="0">
                <a:solidFill>
                  <a:srgbClr val="00B0F0"/>
                </a:solidFill>
                <a:latin typeface="Times New Roman"/>
                <a:ea typeface="华文细黑"/>
                <a:cs typeface="Courier New"/>
              </a:rPr>
              <a:t>)</a:t>
            </a:r>
            <a:r>
              <a:rPr lang="zh-CN" altLang="zh-CN" sz="2400" kern="100" dirty="0">
                <a:latin typeface="Times New Roman"/>
                <a:ea typeface="华文细黑"/>
                <a:cs typeface="Times New Roman"/>
              </a:rPr>
              <a:t>下图是俄罗斯女摄影师艾琳娜</a:t>
            </a:r>
            <a:r>
              <a:rPr lang="en-US" altLang="zh-CN" sz="2400" kern="100" dirty="0">
                <a:latin typeface="Times New Roman"/>
                <a:ea typeface="华文细黑"/>
                <a:cs typeface="Courier New"/>
              </a:rPr>
              <a:t>·</a:t>
            </a:r>
            <a:r>
              <a:rPr lang="zh-CN" altLang="zh-CN" sz="2400" kern="100" dirty="0">
                <a:latin typeface="Times New Roman"/>
                <a:ea typeface="华文细黑"/>
                <a:cs typeface="Times New Roman"/>
              </a:rPr>
              <a:t>舒米洛娃拍摄的儿子与小兔子在一起的画面。请仔细观察，对画面进行准确、生动的描写。要求：使用比喻或比拟的修辞手法，不超过</a:t>
            </a:r>
            <a:r>
              <a:rPr lang="en-US" altLang="zh-CN" sz="2400" kern="100" dirty="0">
                <a:latin typeface="Times New Roman"/>
                <a:ea typeface="华文细黑"/>
                <a:cs typeface="Courier New"/>
              </a:rPr>
              <a:t>80</a:t>
            </a:r>
            <a:r>
              <a:rPr lang="zh-CN" altLang="zh-CN" sz="2400" kern="100" dirty="0">
                <a:latin typeface="Times New Roman"/>
                <a:ea typeface="华文细黑"/>
                <a:cs typeface="Times New Roman"/>
              </a:rPr>
              <a:t>字。</a:t>
            </a:r>
            <a:endParaRPr lang="zh-CN" altLang="zh-CN" sz="240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245138969"/>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6" name="TextBox 35">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37" name="TextBox 36">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8" name="TextBox 37">
            <a:hlinkClick r:id="rId13" action="ppaction://hlinksldjump"/>
          </p:cNvPr>
          <p:cNvSpPr txBox="1"/>
          <p:nvPr/>
        </p:nvSpPr>
        <p:spPr>
          <a:xfrm>
            <a:off x="6885797" y="84538"/>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39" name="TextBox 38">
            <a:hlinkClick r:id="rId14" action="ppaction://hlinksldjump"/>
          </p:cNvPr>
          <p:cNvSpPr txBox="1"/>
          <p:nvPr/>
        </p:nvSpPr>
        <p:spPr>
          <a:xfrm>
            <a:off x="7482943" y="87126"/>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13</a:t>
            </a:r>
            <a:endParaRPr lang="zh-CN" altLang="en-US" dirty="0"/>
          </a:p>
        </p:txBody>
      </p:sp>
      <p:sp>
        <p:nvSpPr>
          <p:cNvPr id="40" name="TextBox 39">
            <a:hlinkClick r:id="rId15" action="ppaction://hlinksldjump"/>
          </p:cNvPr>
          <p:cNvSpPr txBox="1"/>
          <p:nvPr/>
        </p:nvSpPr>
        <p:spPr>
          <a:xfrm>
            <a:off x="7977458" y="89714"/>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1" name="TextBox 40">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3" name="图片 22" descr="\\杨绘绘\f\杨绘绘\幻灯片原文件\一轮语文（全国）\R1.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203848" y="2798822"/>
            <a:ext cx="2323515" cy="1683320"/>
          </a:xfrm>
          <a:prstGeom prst="rect">
            <a:avLst/>
          </a:prstGeom>
          <a:noFill/>
          <a:ln>
            <a:noFill/>
          </a:ln>
        </p:spPr>
      </p:pic>
    </p:spTree>
    <p:extLst>
      <p:ext uri="{BB962C8B-B14F-4D97-AF65-F5344CB8AC3E}">
        <p14:creationId xmlns:p14="http://schemas.microsoft.com/office/powerpoint/2010/main" val="30265207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9769" y="730037"/>
            <a:ext cx="8733982" cy="3899465"/>
          </a:xfrm>
          <a:prstGeom prst="rect">
            <a:avLst/>
          </a:prstGeom>
        </p:spPr>
        <p:txBody>
          <a:bodyPr>
            <a:spAutoFit/>
          </a:bodyPr>
          <a:lstStyle/>
          <a:p>
            <a:pPr algn="just">
              <a:lnSpc>
                <a:spcPct val="150000"/>
              </a:lnSpc>
              <a:spcAft>
                <a:spcPts val="0"/>
              </a:spcAft>
            </a:pPr>
            <a:r>
              <a:rPr lang="zh-CN" altLang="zh-CN" sz="2400" kern="100" dirty="0">
                <a:solidFill>
                  <a:srgbClr val="0000FF"/>
                </a:solidFill>
                <a:latin typeface="Times New Roman"/>
                <a:ea typeface="华文细黑"/>
                <a:cs typeface="Times New Roman"/>
              </a:rPr>
              <a:t>解析</a:t>
            </a:r>
            <a:r>
              <a:rPr lang="zh-CN" altLang="zh-CN" sz="2400" kern="100" dirty="0">
                <a:latin typeface="Times New Roman"/>
                <a:ea typeface="华文细黑"/>
                <a:cs typeface="Times New Roman"/>
              </a:rPr>
              <a:t>　本题考查语言表达的准确、生动和正确运用常见的修辞手法的能力。这是一道图文转换题，做这类题要通过仔细观察，充分发挥自己的想象力，使用准确、生动的语言表述出来。另外还需要注意修辞和字数的要求。</a:t>
            </a:r>
            <a:endParaRPr lang="zh-CN" altLang="zh-CN" sz="2400" kern="100" dirty="0">
              <a:latin typeface="宋体"/>
              <a:cs typeface="Courier New"/>
            </a:endParaRPr>
          </a:p>
          <a:p>
            <a:pPr algn="just">
              <a:lnSpc>
                <a:spcPct val="150000"/>
              </a:lnSpc>
              <a:spcAft>
                <a:spcPts val="0"/>
              </a:spcAft>
            </a:pPr>
            <a:r>
              <a:rPr lang="zh-CN" altLang="zh-CN" sz="2400" kern="100" dirty="0">
                <a:solidFill>
                  <a:srgbClr val="0000FF"/>
                </a:solidFill>
                <a:latin typeface="Times New Roman"/>
                <a:ea typeface="华文细黑"/>
                <a:cs typeface="Times New Roman"/>
              </a:rPr>
              <a:t>答案</a:t>
            </a:r>
            <a:r>
              <a:rPr lang="zh-CN" altLang="zh-CN" sz="2400" kern="100" dirty="0">
                <a:latin typeface="Times New Roman"/>
                <a:ea typeface="华文细黑"/>
                <a:cs typeface="Times New Roman"/>
              </a:rPr>
              <a:t>　</a:t>
            </a:r>
            <a:r>
              <a:rPr lang="en-US" altLang="zh-CN" sz="2400" kern="100" dirty="0">
                <a:solidFill>
                  <a:srgbClr val="E46C0A"/>
                </a:solidFill>
                <a:latin typeface="Times New Roman"/>
                <a:ea typeface="华文细黑"/>
                <a:cs typeface="Courier New"/>
              </a:rPr>
              <a:t>(</a:t>
            </a:r>
            <a:r>
              <a:rPr lang="zh-CN" altLang="zh-CN" sz="2400" kern="100" dirty="0">
                <a:solidFill>
                  <a:srgbClr val="E46C0A"/>
                </a:solidFill>
                <a:latin typeface="Times New Roman"/>
                <a:ea typeface="华文细黑"/>
                <a:cs typeface="Times New Roman"/>
              </a:rPr>
              <a:t>示例</a:t>
            </a:r>
            <a:r>
              <a:rPr lang="en-US" altLang="zh-CN" sz="2400" kern="100" dirty="0">
                <a:solidFill>
                  <a:srgbClr val="E46C0A"/>
                </a:solidFill>
                <a:latin typeface="Times New Roman"/>
                <a:ea typeface="华文细黑"/>
                <a:cs typeface="Courier New"/>
              </a:rPr>
              <a:t>)</a:t>
            </a:r>
            <a:r>
              <a:rPr lang="zh-CN" altLang="zh-CN" sz="2400" kern="100" dirty="0">
                <a:solidFill>
                  <a:srgbClr val="E46C0A"/>
                </a:solidFill>
                <a:latin typeface="Times New Roman"/>
                <a:ea typeface="华文细黑"/>
                <a:cs typeface="Times New Roman"/>
              </a:rPr>
              <a:t>一抹恬淡的微笑，如同一阵和煦的春风。一次鼻尖的轻触，更像是一次心灵上的碰撞。那稚嫩的肩膀举起的不仅仅是一只弱小的兔儿，更是人与动物之间的和谐相处，亲密无间。</a:t>
            </a:r>
            <a:endParaRPr lang="zh-CN" altLang="zh-CN" sz="240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1785720173"/>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6" name="TextBox 35">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37" name="TextBox 36">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8" name="TextBox 37">
            <a:hlinkClick r:id="rId13" action="ppaction://hlinksldjump"/>
          </p:cNvPr>
          <p:cNvSpPr txBox="1"/>
          <p:nvPr/>
        </p:nvSpPr>
        <p:spPr>
          <a:xfrm>
            <a:off x="6885797" y="84538"/>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39" name="TextBox 38">
            <a:hlinkClick r:id="rId14" action="ppaction://hlinksldjump"/>
          </p:cNvPr>
          <p:cNvSpPr txBox="1"/>
          <p:nvPr/>
        </p:nvSpPr>
        <p:spPr>
          <a:xfrm>
            <a:off x="7482943" y="87126"/>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13</a:t>
            </a:r>
            <a:endParaRPr lang="zh-CN" altLang="en-US" dirty="0"/>
          </a:p>
        </p:txBody>
      </p:sp>
      <p:sp>
        <p:nvSpPr>
          <p:cNvPr id="40" name="TextBox 39">
            <a:hlinkClick r:id="rId15" action="ppaction://hlinksldjump"/>
          </p:cNvPr>
          <p:cNvSpPr txBox="1"/>
          <p:nvPr/>
        </p:nvSpPr>
        <p:spPr>
          <a:xfrm>
            <a:off x="7977458" y="89714"/>
            <a:ext cx="568189"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1" name="TextBox 40">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30867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292" y="525046"/>
            <a:ext cx="8769291" cy="2570960"/>
          </a:xfrm>
          <a:prstGeom prst="rect">
            <a:avLst/>
          </a:prstGeom>
          <a:noFill/>
        </p:spPr>
        <p:txBody>
          <a:bodyPr wrap="square" rtlCol="0">
            <a:spAutoFit/>
          </a:bodyPr>
          <a:lstStyle/>
          <a:p>
            <a:pPr algn="just">
              <a:lnSpc>
                <a:spcPct val="160000"/>
              </a:lnSpc>
              <a:spcAft>
                <a:spcPts val="0"/>
              </a:spcAf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认真观察丰子恺先生的这幅名为</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小桌呼朋三面坐，留将一面与梅花</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的漫画，给漫画配上恰当的文字。要求：</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简要描述画面内容；</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分析这幅漫画的寓意；</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语言简洁，表达连贯；</a:t>
            </a:r>
            <a:r>
              <a:rPr lang="en-US" altLang="zh-CN" sz="2600" kern="100" dirty="0">
                <a:latin typeface="宋体"/>
                <a:ea typeface="华文细黑"/>
                <a:cs typeface="Times New Roman"/>
              </a:rPr>
              <a:t>④</a:t>
            </a:r>
            <a:r>
              <a:rPr lang="zh-CN" altLang="zh-CN" sz="2600" kern="100" dirty="0">
                <a:latin typeface="Times New Roman"/>
                <a:ea typeface="华文细黑"/>
                <a:cs typeface="Times New Roman"/>
              </a:rPr>
              <a:t>不超过</a:t>
            </a:r>
            <a:r>
              <a:rPr lang="en-US" altLang="zh-CN" sz="2600" kern="100" dirty="0">
                <a:latin typeface="Times New Roman"/>
                <a:ea typeface="华文细黑"/>
                <a:cs typeface="Courier New"/>
              </a:rPr>
              <a:t>100</a:t>
            </a:r>
            <a:r>
              <a:rPr lang="zh-CN" altLang="zh-CN" sz="2600" kern="100" dirty="0">
                <a:latin typeface="Times New Roman"/>
                <a:ea typeface="华文细黑"/>
                <a:cs typeface="Times New Roman"/>
              </a:rPr>
              <a:t>字</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p:txBody>
      </p:sp>
      <p:sp>
        <p:nvSpPr>
          <p:cNvPr id="23"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4"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2876120147"/>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7" name="TextBox 26">
            <a:hlinkClick r:id="rId3" action="ppaction://hlinksldjump"/>
          </p:cNvPr>
          <p:cNvSpPr txBox="1"/>
          <p:nvPr/>
        </p:nvSpPr>
        <p:spPr>
          <a:xfrm>
            <a:off x="970498" y="82094"/>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8" name="TextBox 27">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29" name="TextBox 28">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0" name="TextBox 29">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1" name="TextBox 30">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2" name="TextBox 31">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3" name="TextBox 32">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4" name="TextBox 33">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5" name="TextBox 34">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6" name="TextBox 35">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6" name="TextBox 45">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7" name="TextBox 46">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8" name="TextBox 47">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9" name="TextBox 48">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1" name="图片 20" descr="\\杨绘绘\f\杨绘绘\幻灯片原文件\一轮语文（全国）\16J.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60835" y="2708146"/>
            <a:ext cx="1842673" cy="2286141"/>
          </a:xfrm>
          <a:prstGeom prst="rect">
            <a:avLst/>
          </a:prstGeom>
          <a:noFill/>
          <a:ln>
            <a:noFill/>
          </a:ln>
        </p:spPr>
      </p:pic>
      <p:sp>
        <p:nvSpPr>
          <p:cNvPr id="4" name="矩形 3"/>
          <p:cNvSpPr/>
          <p:nvPr/>
        </p:nvSpPr>
        <p:spPr>
          <a:xfrm>
            <a:off x="187132" y="3136056"/>
            <a:ext cx="6544740" cy="1292662"/>
          </a:xfrm>
          <a:prstGeom prst="rect">
            <a:avLst/>
          </a:prstGeom>
        </p:spPr>
        <p:txBody>
          <a:bodyPr>
            <a:spAutoFit/>
          </a:bodyPr>
          <a:lstStyle/>
          <a:p>
            <a:pPr algn="just">
              <a:lnSpc>
                <a:spcPct val="160000"/>
              </a:lnSpc>
              <a:spcAft>
                <a:spcPts val="0"/>
              </a:spcAft>
            </a:pPr>
            <a:r>
              <a:rPr lang="zh-CN" altLang="zh-CN" sz="2600" kern="100" dirty="0">
                <a:latin typeface="Times New Roman"/>
                <a:ea typeface="华文细黑"/>
                <a:cs typeface="Times New Roman"/>
              </a:rPr>
              <a:t>漫画内容</a:t>
            </a:r>
            <a:r>
              <a:rPr lang="zh-CN" altLang="zh-CN" sz="2600" kern="100" dirty="0" smtClean="0">
                <a:latin typeface="Times New Roman"/>
                <a:ea typeface="华文细黑"/>
                <a:cs typeface="Times New Roman"/>
              </a:rPr>
              <a:t>：</a:t>
            </a:r>
            <a:r>
              <a:rPr lang="en-US" altLang="zh-CN" sz="2600" kern="100" dirty="0" smtClean="0">
                <a:latin typeface="Times New Roman"/>
                <a:ea typeface="华文细黑"/>
                <a:cs typeface="Courier New"/>
              </a:rPr>
              <a:t>____________________________</a:t>
            </a:r>
            <a:endParaRPr lang="zh-CN" altLang="zh-CN" sz="2600" kern="100" dirty="0">
              <a:latin typeface="宋体"/>
              <a:cs typeface="Courier New"/>
            </a:endParaRPr>
          </a:p>
          <a:p>
            <a:pPr algn="just">
              <a:lnSpc>
                <a:spcPct val="160000"/>
              </a:lnSpc>
              <a:spcAft>
                <a:spcPts val="0"/>
              </a:spcAft>
            </a:pPr>
            <a:r>
              <a:rPr lang="zh-CN" altLang="zh-CN" sz="2600" kern="100" dirty="0">
                <a:latin typeface="Times New Roman"/>
                <a:ea typeface="华文细黑"/>
                <a:cs typeface="Times New Roman"/>
              </a:rPr>
              <a:t>漫画寓意：</a:t>
            </a:r>
            <a:r>
              <a:rPr lang="en-US" altLang="zh-CN" sz="2600" kern="100" dirty="0" smtClean="0">
                <a:latin typeface="Times New Roman"/>
                <a:ea typeface="华文细黑"/>
                <a:cs typeface="Courier New"/>
              </a:rPr>
              <a:t>____________________________</a:t>
            </a:r>
            <a:endParaRPr lang="zh-CN" altLang="zh-CN" sz="2600" kern="100" dirty="0">
              <a:effectLst/>
              <a:latin typeface="宋体"/>
              <a:cs typeface="Courier New"/>
            </a:endParaRPr>
          </a:p>
        </p:txBody>
      </p:sp>
    </p:spTree>
    <p:extLst>
      <p:ext uri="{BB962C8B-B14F-4D97-AF65-F5344CB8AC3E}">
        <p14:creationId xmlns:p14="http://schemas.microsoft.com/office/powerpoint/2010/main" val="1232993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3472" y="508531"/>
            <a:ext cx="8807536" cy="2416239"/>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cs typeface="Courier New"/>
              </a:rPr>
              <a:t>15.</a:t>
            </a:r>
            <a:r>
              <a:rPr lang="zh-CN" altLang="zh-CN" sz="2600" kern="100" dirty="0">
                <a:latin typeface="Times New Roman"/>
                <a:ea typeface="华文细黑"/>
                <a:cs typeface="Times New Roman"/>
              </a:rPr>
              <a:t>欣赏下面的</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守护童年，快乐成长</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公益宣传图片，请参照图片一、三的文字，为其余两幅图片配上文字。要求：</a:t>
            </a: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紧扣图片内容，</a:t>
            </a: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每句</a:t>
            </a:r>
            <a:r>
              <a:rPr lang="en-US" altLang="zh-CN" sz="2600" kern="100" dirty="0">
                <a:latin typeface="Times New Roman"/>
                <a:ea typeface="华文细黑"/>
                <a:cs typeface="Courier New"/>
              </a:rPr>
              <a:t>7</a:t>
            </a:r>
            <a:r>
              <a:rPr lang="zh-CN" altLang="zh-CN" sz="2600" kern="100" dirty="0">
                <a:latin typeface="Times New Roman"/>
                <a:ea typeface="华文细黑"/>
                <a:cs typeface="Times New Roman"/>
              </a:rPr>
              <a:t>个字，</a:t>
            </a: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四幅图片所配的文字句末押同样的韵。</a:t>
            </a:r>
            <a:endParaRPr lang="zh-CN" altLang="zh-CN" sz="105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6"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7" name="表格 26"/>
          <p:cNvGraphicFramePr>
            <a:graphicFrameLocks noGrp="1"/>
          </p:cNvGraphicFramePr>
          <p:nvPr>
            <p:extLst>
              <p:ext uri="{D42A27DB-BD31-4B8C-83A1-F6EECF244321}">
                <p14:modId xmlns:p14="http://schemas.microsoft.com/office/powerpoint/2010/main" val="3632660505"/>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8" name="TextBox 27">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9" name="TextBox 28">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30" name="TextBox 29">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1" name="TextBox 30">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2" name="TextBox 31">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3" name="TextBox 32">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4" name="TextBox 33">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5" name="TextBox 34">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6" name="TextBox 35">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7" name="TextBox 36">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38" name="TextBox 3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885797" y="84538"/>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482943" y="87126"/>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13</a:t>
            </a:r>
            <a:endParaRPr lang="zh-CN" altLang="en-US" dirty="0"/>
          </a:p>
        </p:txBody>
      </p:sp>
      <p:sp>
        <p:nvSpPr>
          <p:cNvPr id="41" name="TextBox 40">
            <a:hlinkClick r:id="rId15" action="ppaction://hlinksldjump"/>
          </p:cNvPr>
          <p:cNvSpPr txBox="1"/>
          <p:nvPr/>
        </p:nvSpPr>
        <p:spPr>
          <a:xfrm>
            <a:off x="8066627" y="89714"/>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3074" name="Picture 2" descr="\\杨绘绘\f\杨绘绘\幻灯片原文件\一轮语文（全国）\16Q.T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8403" y="3123409"/>
            <a:ext cx="3828689" cy="1521333"/>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杨绘绘\f\杨绘绘\幻灯片原文件\一轮语文（全国）\16R.TIF"/>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59579" y="3124954"/>
            <a:ext cx="3828689" cy="13565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0"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 name="Rectangle 5"/>
          <p:cNvSpPr>
            <a:spLocks noChangeArrowheads="1"/>
          </p:cNvSpPr>
          <p:nvPr/>
        </p:nvSpPr>
        <p:spPr bwMode="auto">
          <a:xfrm>
            <a:off x="0" y="2619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587558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2676" y="1051962"/>
            <a:ext cx="8247046" cy="1215910"/>
          </a:xfrm>
          <a:prstGeom prst="rect">
            <a:avLst/>
          </a:prstGeom>
        </p:spPr>
        <p:txBody>
          <a:bodyPr wrap="square">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图片二：私自下河不安全</a:t>
            </a:r>
            <a:endParaRPr lang="zh-CN" altLang="zh-CN" sz="1050" kern="100" dirty="0">
              <a:latin typeface="宋体"/>
              <a:cs typeface="Courier New"/>
            </a:endParaRPr>
          </a:p>
          <a:p>
            <a:pPr algn="just">
              <a:lnSpc>
                <a:spcPct val="150000"/>
              </a:lnSpc>
              <a:spcAft>
                <a:spcPts val="0"/>
              </a:spcAft>
            </a:pPr>
            <a:r>
              <a:rPr lang="zh-CN" altLang="zh-CN" sz="2600" kern="100" dirty="0">
                <a:solidFill>
                  <a:srgbClr val="E46C0A"/>
                </a:solidFill>
                <a:latin typeface="Times New Roman"/>
                <a:ea typeface="华文细黑"/>
                <a:cs typeface="Times New Roman"/>
              </a:rPr>
              <a:t>图片四：险情电话记心间</a:t>
            </a:r>
            <a:endParaRPr lang="zh-CN" altLang="zh-CN" sz="105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169004231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863117"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5</a:t>
            </a:r>
            <a:endParaRPr lang="zh-CN" altLang="en-US" dirty="0"/>
          </a:p>
        </p:txBody>
      </p:sp>
      <p:sp>
        <p:nvSpPr>
          <p:cNvPr id="32" name="TextBox 31">
            <a:hlinkClick r:id="rId7" action="ppaction://hlinksldjump"/>
          </p:cNvPr>
          <p:cNvSpPr txBox="1"/>
          <p:nvPr/>
        </p:nvSpPr>
        <p:spPr>
          <a:xfrm>
            <a:off x="3445023"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6</a:t>
            </a:r>
            <a:endParaRPr lang="zh-CN" altLang="en-US" dirty="0"/>
          </a:p>
        </p:txBody>
      </p:sp>
      <p:sp>
        <p:nvSpPr>
          <p:cNvPr id="33" name="TextBox 32">
            <a:hlinkClick r:id="rId8" action="ppaction://hlinksldjump"/>
          </p:cNvPr>
          <p:cNvSpPr txBox="1"/>
          <p:nvPr/>
        </p:nvSpPr>
        <p:spPr>
          <a:xfrm>
            <a:off x="4028707" y="87054"/>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7</a:t>
            </a:r>
            <a:endParaRPr lang="zh-CN" altLang="en-US" dirty="0"/>
          </a:p>
        </p:txBody>
      </p:sp>
      <p:sp>
        <p:nvSpPr>
          <p:cNvPr id="34" name="TextBox 33">
            <a:hlinkClick r:id="rId9" action="ppaction://hlinksldjump"/>
          </p:cNvPr>
          <p:cNvSpPr txBox="1"/>
          <p:nvPr/>
        </p:nvSpPr>
        <p:spPr>
          <a:xfrm>
            <a:off x="4608199"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8</a:t>
            </a:r>
            <a:endParaRPr lang="zh-CN" altLang="en-US" dirty="0"/>
          </a:p>
        </p:txBody>
      </p:sp>
      <p:sp>
        <p:nvSpPr>
          <p:cNvPr id="35" name="TextBox 34">
            <a:hlinkClick r:id="rId10" action="ppaction://hlinksldjump"/>
          </p:cNvPr>
          <p:cNvSpPr txBox="1"/>
          <p:nvPr/>
        </p:nvSpPr>
        <p:spPr>
          <a:xfrm>
            <a:off x="5199503" y="7684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9</a:t>
            </a:r>
            <a:endParaRPr lang="zh-CN" altLang="en-US" dirty="0"/>
          </a:p>
        </p:txBody>
      </p:sp>
      <p:sp>
        <p:nvSpPr>
          <p:cNvPr id="36" name="TextBox 35">
            <a:hlinkClick r:id="rId11" action="ppaction://hlinksldjump"/>
          </p:cNvPr>
          <p:cNvSpPr txBox="1"/>
          <p:nvPr/>
        </p:nvSpPr>
        <p:spPr>
          <a:xfrm>
            <a:off x="5728463" y="79362"/>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10</a:t>
            </a:r>
            <a:endParaRPr lang="zh-CN" altLang="en-US" dirty="0"/>
          </a:p>
        </p:txBody>
      </p:sp>
      <p:sp>
        <p:nvSpPr>
          <p:cNvPr id="37" name="TextBox 36">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8" name="TextBox 37">
            <a:hlinkClick r:id="rId13" action="ppaction://hlinksldjump"/>
          </p:cNvPr>
          <p:cNvSpPr txBox="1"/>
          <p:nvPr/>
        </p:nvSpPr>
        <p:spPr>
          <a:xfrm>
            <a:off x="6885797" y="84538"/>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39" name="TextBox 38">
            <a:hlinkClick r:id="rId14" action="ppaction://hlinksldjump"/>
          </p:cNvPr>
          <p:cNvSpPr txBox="1"/>
          <p:nvPr/>
        </p:nvSpPr>
        <p:spPr>
          <a:xfrm>
            <a:off x="7482943" y="87126"/>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13</a:t>
            </a:r>
            <a:endParaRPr lang="zh-CN" altLang="en-US" dirty="0"/>
          </a:p>
        </p:txBody>
      </p:sp>
      <p:sp>
        <p:nvSpPr>
          <p:cNvPr id="40" name="TextBox 39">
            <a:hlinkClick r:id="rId15" action="ppaction://hlinksldjump"/>
          </p:cNvPr>
          <p:cNvSpPr txBox="1"/>
          <p:nvPr/>
        </p:nvSpPr>
        <p:spPr>
          <a:xfrm>
            <a:off x="8066627" y="89714"/>
            <a:ext cx="389850"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14</a:t>
            </a:r>
            <a:endParaRPr lang="zh-CN" altLang="en-US" dirty="0"/>
          </a:p>
        </p:txBody>
      </p:sp>
      <p:sp>
        <p:nvSpPr>
          <p:cNvPr id="41" name="TextBox 40">
            <a:hlinkClick r:id="rId16" action="ppaction://hlinksldjump"/>
          </p:cNvPr>
          <p:cNvSpPr txBox="1"/>
          <p:nvPr/>
        </p:nvSpPr>
        <p:spPr>
          <a:xfrm>
            <a:off x="8561902" y="84682"/>
            <a:ext cx="550794" cy="338554"/>
          </a:xfrm>
          <a:prstGeom prst="rect">
            <a:avLst/>
          </a:prstGeom>
          <a:solidFill>
            <a:schemeClr val="accent6">
              <a:lumMod val="75000"/>
            </a:schemeClr>
          </a:solid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24311422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3282" y="1347614"/>
            <a:ext cx="2236510" cy="768415"/>
          </a:xfrm>
          <a:prstGeom prst="rect">
            <a:avLst/>
          </a:prstGeom>
        </p:spPr>
        <p:txBody>
          <a:bodyPr wrap="none">
            <a:spAutoFit/>
          </a:bodyPr>
          <a:lstStyle/>
          <a:p>
            <a:pPr>
              <a:lnSpc>
                <a:spcPct val="120000"/>
              </a:lnSpc>
              <a:defRPr/>
            </a:pPr>
            <a:r>
              <a:rPr lang="zh-CN" altLang="en-US" sz="4000" b="1" dirty="0" smtClean="0">
                <a:solidFill>
                  <a:srgbClr val="FFFF00"/>
                </a:solidFill>
                <a:effectLst>
                  <a:reflection blurRad="25400" stA="30000" endPos="30000" dist="50800" dir="5400000" sy="-100000" algn="bl" rotWithShape="0"/>
                </a:effectLst>
                <a:latin typeface="微软雅黑" pitchFamily="34" charset="-122"/>
                <a:ea typeface="微软雅黑" pitchFamily="34" charset="-122"/>
              </a:rPr>
              <a:t>谢谢观看</a:t>
            </a:r>
            <a:endParaRPr lang="zh-CN" altLang="en-US" sz="4000" b="1" dirty="0">
              <a:solidFill>
                <a:srgbClr val="FFFF00"/>
              </a:solidFill>
              <a:effectLst>
                <a:reflection blurRad="25400" stA="30000" endPos="30000" dist="50800" dir="5400000" sy="-100000" algn="bl" rotWithShape="0"/>
              </a:effectLst>
              <a:latin typeface="微软雅黑" pitchFamily="34" charset="-122"/>
              <a:ea typeface="微软雅黑" pitchFamily="34" charset="-122"/>
            </a:endParaRPr>
          </a:p>
        </p:txBody>
      </p:sp>
      <p:cxnSp>
        <p:nvCxnSpPr>
          <p:cNvPr id="11" name="直接连接符 10"/>
          <p:cNvCxnSpPr/>
          <p:nvPr/>
        </p:nvCxnSpPr>
        <p:spPr>
          <a:xfrm>
            <a:off x="-128570" y="2628879"/>
            <a:ext cx="9344146" cy="0"/>
          </a:xfrm>
          <a:prstGeom prst="line">
            <a:avLst/>
          </a:prstGeom>
          <a:ln w="28575">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12" name="标题 1"/>
          <p:cNvSpPr txBox="1">
            <a:spLocks/>
          </p:cNvSpPr>
          <p:nvPr/>
        </p:nvSpPr>
        <p:spPr>
          <a:xfrm>
            <a:off x="2627784" y="1914132"/>
            <a:ext cx="6165517" cy="911246"/>
          </a:xfrm>
          <a:prstGeom prst="rect">
            <a:avLst/>
          </a:prstGeom>
        </p:spPr>
        <p:txBody>
          <a:bodyPr vert="horz" lIns="68572" tIns="34286" rIns="68572" bIns="3428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tx1">
                    <a:lumMod val="75000"/>
                    <a:lumOff val="25000"/>
                  </a:schemeClr>
                </a:solidFill>
                <a:latin typeface="微软雅黑" pitchFamily="34" charset="-122"/>
                <a:ea typeface="微软雅黑" pitchFamily="34" charset="-122"/>
              </a:rPr>
              <a:t>更多精彩内容请登录</a:t>
            </a:r>
            <a:r>
              <a:rPr lang="en-US" altLang="zh-CN" sz="2600" b="1" dirty="0" smtClean="0">
                <a:solidFill>
                  <a:schemeClr val="tx1">
                    <a:lumMod val="75000"/>
                    <a:lumOff val="25000"/>
                  </a:schemeClr>
                </a:solidFill>
                <a:latin typeface="微软雅黑" pitchFamily="34" charset="-122"/>
                <a:ea typeface="微软雅黑" pitchFamily="34" charset="-122"/>
                <a:cs typeface="+mn-cs"/>
              </a:rPr>
              <a:t>www.91taoke.com</a:t>
            </a:r>
            <a:endParaRPr lang="zh-CN" altLang="en-US" sz="26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809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435">
                                          <p:stCondLst>
                                            <p:cond delay="0"/>
                                          </p:stCondLst>
                                        </p:cTn>
                                        <p:tgtEl>
                                          <p:spTgt spid="12"/>
                                        </p:tgtEl>
                                      </p:cBhvr>
                                    </p:animEffect>
                                    <p:anim calcmode="lin" valueType="num">
                                      <p:cBhvr>
                                        <p:cTn id="8" dur="1367"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2"/>
                                        </p:tgtEl>
                                        <p:attrNameLst>
                                          <p:attrName>ppt_y</p:attrName>
                                        </p:attrNameLst>
                                      </p:cBhvr>
                                      <p:tavLst>
                                        <p:tav tm="0" fmla="#ppt_y-sin(pi*$)/81">
                                          <p:val>
                                            <p:fltVal val="0"/>
                                          </p:val>
                                        </p:tav>
                                        <p:tav tm="100000">
                                          <p:val>
                                            <p:fltVal val="1"/>
                                          </p:val>
                                        </p:tav>
                                      </p:tavLst>
                                    </p:anim>
                                    <p:animScale>
                                      <p:cBhvr>
                                        <p:cTn id="13" dur="20">
                                          <p:stCondLst>
                                            <p:cond delay="487"/>
                                          </p:stCondLst>
                                        </p:cTn>
                                        <p:tgtEl>
                                          <p:spTgt spid="12"/>
                                        </p:tgtEl>
                                      </p:cBhvr>
                                      <p:to x="100000" y="60000"/>
                                    </p:animScale>
                                    <p:animScale>
                                      <p:cBhvr>
                                        <p:cTn id="14" dur="124" decel="50000">
                                          <p:stCondLst>
                                            <p:cond delay="507"/>
                                          </p:stCondLst>
                                        </p:cTn>
                                        <p:tgtEl>
                                          <p:spTgt spid="12"/>
                                        </p:tgtEl>
                                      </p:cBhvr>
                                      <p:to x="100000" y="100000"/>
                                    </p:animScale>
                                    <p:animScale>
                                      <p:cBhvr>
                                        <p:cTn id="15" dur="20">
                                          <p:stCondLst>
                                            <p:cond delay="984"/>
                                          </p:stCondLst>
                                        </p:cTn>
                                        <p:tgtEl>
                                          <p:spTgt spid="12"/>
                                        </p:tgtEl>
                                      </p:cBhvr>
                                      <p:to x="100000" y="80000"/>
                                    </p:animScale>
                                    <p:animScale>
                                      <p:cBhvr>
                                        <p:cTn id="16" dur="124" decel="50000">
                                          <p:stCondLst>
                                            <p:cond delay="1004"/>
                                          </p:stCondLst>
                                        </p:cTn>
                                        <p:tgtEl>
                                          <p:spTgt spid="12"/>
                                        </p:tgtEl>
                                      </p:cBhvr>
                                      <p:to x="100000" y="100000"/>
                                    </p:animScale>
                                    <p:animScale>
                                      <p:cBhvr>
                                        <p:cTn id="17" dur="20">
                                          <p:stCondLst>
                                            <p:cond delay="1231"/>
                                          </p:stCondLst>
                                        </p:cTn>
                                        <p:tgtEl>
                                          <p:spTgt spid="12"/>
                                        </p:tgtEl>
                                      </p:cBhvr>
                                      <p:to x="100000" y="90000"/>
                                    </p:animScale>
                                    <p:animScale>
                                      <p:cBhvr>
                                        <p:cTn id="18" dur="124" decel="50000">
                                          <p:stCondLst>
                                            <p:cond delay="1251"/>
                                          </p:stCondLst>
                                        </p:cTn>
                                        <p:tgtEl>
                                          <p:spTgt spid="12"/>
                                        </p:tgtEl>
                                      </p:cBhvr>
                                      <p:to x="100000" y="100000"/>
                                    </p:animScale>
                                    <p:animScale>
                                      <p:cBhvr>
                                        <p:cTn id="19" dur="20">
                                          <p:stCondLst>
                                            <p:cond delay="1356"/>
                                          </p:stCondLst>
                                        </p:cTn>
                                        <p:tgtEl>
                                          <p:spTgt spid="12"/>
                                        </p:tgtEl>
                                      </p:cBhvr>
                                      <p:to x="100000" y="95000"/>
                                    </p:animScale>
                                    <p:animScale>
                                      <p:cBhvr>
                                        <p:cTn id="20" dur="124" decel="50000">
                                          <p:stCondLst>
                                            <p:cond delay="1376"/>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272" y="859111"/>
            <a:ext cx="8769291" cy="3093154"/>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解析</a:t>
            </a:r>
            <a:r>
              <a:rPr lang="zh-CN" altLang="zh-CN" sz="2600" kern="100" dirty="0">
                <a:latin typeface="Times New Roman"/>
                <a:ea typeface="华文细黑"/>
                <a:cs typeface="Times New Roman"/>
              </a:rPr>
              <a:t>　围绕</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小木屋</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朋友</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梅花</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写，三者缺一不可</a:t>
            </a:r>
            <a:r>
              <a:rPr lang="zh-CN" altLang="zh-CN" sz="2600" kern="100" dirty="0" smtClean="0">
                <a:latin typeface="Times New Roman"/>
                <a:ea typeface="华文细黑"/>
                <a:cs typeface="Times New Roman"/>
              </a:rPr>
              <a:t>。</a:t>
            </a:r>
            <a:endParaRPr lang="en-US" altLang="zh-CN" sz="2600" kern="100" dirty="0" smtClean="0">
              <a:latin typeface="宋体"/>
              <a:cs typeface="Courier New"/>
            </a:endParaRPr>
          </a:p>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漫画内容：</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小木屋前，修竹俊秀，屋前开阔平坦，三两朋友，环几而坐，饮酒品茗，独留一面相邀梅花。</a:t>
            </a:r>
            <a:endParaRPr lang="zh-CN" altLang="zh-CN" sz="2600" kern="100" dirty="0">
              <a:latin typeface="宋体"/>
              <a:cs typeface="Courier New"/>
            </a:endParaRPr>
          </a:p>
          <a:p>
            <a:pPr algn="just">
              <a:lnSpc>
                <a:spcPct val="150000"/>
              </a:lnSpc>
              <a:spcAft>
                <a:spcPts val="0"/>
              </a:spcAft>
            </a:pP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漫画寓意：</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人生途中，良友相伴，感受友情之时，也要保持自我的孤傲与清高</a:t>
            </a:r>
            <a:r>
              <a:rPr lang="zh-CN" altLang="zh-CN" sz="2600" kern="100" dirty="0" smtClean="0">
                <a:solidFill>
                  <a:srgbClr val="E46C0A"/>
                </a:solidFill>
                <a:latin typeface="Times New Roman"/>
                <a:ea typeface="华文细黑"/>
                <a:cs typeface="Times New Roman"/>
              </a:rPr>
              <a:t>。</a:t>
            </a:r>
            <a:endParaRPr lang="en-US" altLang="zh-CN" sz="2600" kern="100" dirty="0">
              <a:latin typeface="Times New Roman"/>
              <a:ea typeface="华文细黑"/>
              <a:cs typeface="Times New Roman"/>
            </a:endParaRPr>
          </a:p>
        </p:txBody>
      </p:sp>
      <p:sp>
        <p:nvSpPr>
          <p:cNvPr id="27"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8"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9" name="表格 28"/>
          <p:cNvGraphicFramePr>
            <a:graphicFrameLocks noGrp="1"/>
          </p:cNvGraphicFramePr>
          <p:nvPr>
            <p:extLst>
              <p:ext uri="{D42A27DB-BD31-4B8C-83A1-F6EECF244321}">
                <p14:modId xmlns:p14="http://schemas.microsoft.com/office/powerpoint/2010/main" val="2317863980"/>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0" name="TextBox 29">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31" name="TextBox 30">
            <a:hlinkClick r:id="rId3" action="ppaction://hlinksldjump"/>
          </p:cNvPr>
          <p:cNvSpPr txBox="1"/>
          <p:nvPr/>
        </p:nvSpPr>
        <p:spPr>
          <a:xfrm>
            <a:off x="970498" y="82094"/>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32" name="TextBox 31">
            <a:hlinkClick r:id="rId4" action="ppaction://hlinksldjump"/>
          </p:cNvPr>
          <p:cNvSpPr txBox="1"/>
          <p:nvPr/>
        </p:nvSpPr>
        <p:spPr>
          <a:xfrm>
            <a:off x="155350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33" name="TextBox 32">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4" name="TextBox 33">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5" name="TextBox 34">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6" name="TextBox 35">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41" name="TextBox 40">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42" name="TextBox 41">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43" name="TextBox 42">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4" name="TextBox 43">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5" name="TextBox 44">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6" name="TextBox 45">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7" name="TextBox 46">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8" name="TextBox 47">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08854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6906" y="601246"/>
            <a:ext cx="8682466" cy="620426"/>
          </a:xfrm>
          <a:prstGeom prst="rect">
            <a:avLst/>
          </a:prstGeom>
          <a:noFill/>
        </p:spPr>
        <p:txBody>
          <a:bodyPr wrap="square" rtlCol="0">
            <a:spAutoFit/>
          </a:bodyPr>
          <a:lstStyle/>
          <a:p>
            <a:pPr algn="just">
              <a:lnSpc>
                <a:spcPct val="150000"/>
              </a:lnSpc>
              <a:spcAft>
                <a:spcPts val="0"/>
              </a:spcAft>
            </a:pP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请为下面这幅图画拟写标题并揭示其寓意</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2317863980"/>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553506"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2" name="TextBox 31">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3" name="TextBox 32">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4" name="TextBox 33">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5" name="TextBox 34">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6" name="TextBox 35">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8" name="TextBox 4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9" name="TextBox 4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50" name="TextBox 4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51" name="TextBox 5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52" name="TextBox 5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2" name="图片 21" descr="\\杨绘绘\f\杨绘绘\幻灯片原文件\一轮语文（全国）\16K.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41846" y="1274560"/>
            <a:ext cx="3423367" cy="2176526"/>
          </a:xfrm>
          <a:prstGeom prst="rect">
            <a:avLst/>
          </a:prstGeom>
          <a:noFill/>
          <a:ln>
            <a:noFill/>
          </a:ln>
        </p:spPr>
      </p:pic>
      <p:sp>
        <p:nvSpPr>
          <p:cNvPr id="4" name="矩形 3"/>
          <p:cNvSpPr/>
          <p:nvPr/>
        </p:nvSpPr>
        <p:spPr>
          <a:xfrm>
            <a:off x="300391" y="3439274"/>
            <a:ext cx="8512738" cy="1292662"/>
          </a:xfrm>
          <a:prstGeom prst="rect">
            <a:avLst/>
          </a:prstGeom>
        </p:spPr>
        <p:txBody>
          <a:bodyPr>
            <a:spAutoFit/>
          </a:bodyPr>
          <a:lstStyle/>
          <a:p>
            <a:pPr algn="just">
              <a:lnSpc>
                <a:spcPct val="150000"/>
              </a:lnSpc>
              <a:spcAft>
                <a:spcPts val="0"/>
              </a:spcAft>
            </a:pPr>
            <a:r>
              <a:rPr lang="zh-CN" altLang="zh-CN" sz="2600" kern="100" dirty="0">
                <a:latin typeface="Times New Roman"/>
                <a:ea typeface="华文细黑"/>
                <a:cs typeface="Times New Roman"/>
              </a:rPr>
              <a:t>标题：</a:t>
            </a:r>
            <a:r>
              <a:rPr lang="en-US" altLang="zh-CN" sz="2600" kern="100" dirty="0" smtClean="0">
                <a:latin typeface="Times New Roman"/>
                <a:ea typeface="华文细黑"/>
                <a:cs typeface="Courier New"/>
              </a:rPr>
              <a:t>___________________________________________</a:t>
            </a:r>
            <a:endParaRPr lang="zh-CN" altLang="zh-CN" sz="2600" kern="100" dirty="0" smtClean="0">
              <a:latin typeface="宋体"/>
              <a:cs typeface="Courier New"/>
            </a:endParaRPr>
          </a:p>
          <a:p>
            <a:pPr algn="just">
              <a:lnSpc>
                <a:spcPct val="150000"/>
              </a:lnSpc>
              <a:spcAft>
                <a:spcPts val="0"/>
              </a:spcAft>
            </a:pPr>
            <a:r>
              <a:rPr lang="zh-CN" altLang="zh-CN" sz="2600" kern="100" dirty="0" smtClean="0">
                <a:latin typeface="Times New Roman"/>
                <a:ea typeface="华文细黑"/>
                <a:cs typeface="Times New Roman"/>
              </a:rPr>
              <a:t>寓意：</a:t>
            </a:r>
            <a:r>
              <a:rPr lang="en-US" altLang="zh-CN" sz="2600" kern="100" dirty="0" smtClean="0">
                <a:latin typeface="Times New Roman"/>
                <a:ea typeface="华文细黑"/>
                <a:cs typeface="Courier New"/>
              </a:rPr>
              <a:t>___________________________________________</a:t>
            </a:r>
            <a:endParaRPr lang="zh-CN" altLang="zh-CN" sz="2600" kern="100" dirty="0">
              <a:effectLst/>
              <a:latin typeface="宋体"/>
              <a:cs typeface="Courier New"/>
            </a:endParaRPr>
          </a:p>
        </p:txBody>
      </p:sp>
    </p:spTree>
    <p:extLst>
      <p:ext uri="{BB962C8B-B14F-4D97-AF65-F5344CB8AC3E}">
        <p14:creationId xmlns:p14="http://schemas.microsoft.com/office/powerpoint/2010/main" val="243376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1114" y="726832"/>
            <a:ext cx="8769291" cy="3016403"/>
          </a:xfrm>
          <a:prstGeom prst="rect">
            <a:avLst/>
          </a:prstGeom>
          <a:noFill/>
        </p:spPr>
        <p:txBody>
          <a:bodyPr wrap="square" rtlCol="0">
            <a:spAutoFit/>
          </a:bodyPr>
          <a:lstStyle/>
          <a:p>
            <a:pPr algn="just">
              <a:lnSpc>
                <a:spcPct val="150000"/>
              </a:lnSpc>
              <a:spcAft>
                <a:spcPts val="0"/>
              </a:spcAft>
            </a:pPr>
            <a:r>
              <a:rPr lang="zh-CN" altLang="zh-CN" sz="2600" kern="100" dirty="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示例</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题目：呵护</a:t>
            </a:r>
            <a:r>
              <a:rPr lang="en-US" altLang="zh-CN" sz="2600" kern="100" dirty="0">
                <a:solidFill>
                  <a:srgbClr val="E46C0A"/>
                </a:solidFill>
                <a:latin typeface="Times New Roman"/>
                <a:ea typeface="华文细黑"/>
                <a:cs typeface="Courier New"/>
              </a:rPr>
              <a:t>(</a:t>
            </a:r>
            <a:r>
              <a:rPr lang="zh-CN" altLang="zh-CN" sz="2600" kern="100" dirty="0">
                <a:solidFill>
                  <a:srgbClr val="E46C0A"/>
                </a:solidFill>
                <a:latin typeface="Times New Roman"/>
                <a:ea typeface="华文细黑"/>
                <a:cs typeface="Times New Roman"/>
              </a:rPr>
              <a:t>关爱</a:t>
            </a:r>
            <a:r>
              <a:rPr lang="en-US" altLang="zh-CN" sz="2600" kern="100" dirty="0">
                <a:solidFill>
                  <a:srgbClr val="E46C0A"/>
                </a:solidFill>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zh-CN" altLang="zh-CN" sz="2600" kern="100" dirty="0">
                <a:solidFill>
                  <a:srgbClr val="E46C0A"/>
                </a:solidFill>
                <a:latin typeface="Times New Roman"/>
                <a:ea typeface="华文细黑"/>
                <a:cs typeface="Times New Roman"/>
              </a:rPr>
              <a:t>寓意：图画展示的是三双手，从外到内依次是父亲、母亲和孩子的手，父母的手呈现出</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心</a:t>
            </a:r>
            <a:r>
              <a:rPr lang="en-US" altLang="zh-CN" sz="2600" kern="100" dirty="0">
                <a:solidFill>
                  <a:srgbClr val="E46C0A"/>
                </a:solidFill>
                <a:latin typeface="宋体"/>
                <a:ea typeface="华文细黑"/>
                <a:cs typeface="Times New Roman"/>
              </a:rPr>
              <a:t>”</a:t>
            </a:r>
            <a:r>
              <a:rPr lang="zh-CN" altLang="zh-CN" sz="2600" kern="100" dirty="0">
                <a:solidFill>
                  <a:srgbClr val="E46C0A"/>
                </a:solidFill>
                <a:latin typeface="Times New Roman"/>
                <a:ea typeface="华文细黑"/>
                <a:cs typeface="Times New Roman"/>
              </a:rPr>
              <a:t>形，孩子的手紧握着，被包裹在父母的大手中，从而表现出呵护、关爱的主题，有幸福美满和谐之意。</a:t>
            </a:r>
            <a:endParaRPr lang="zh-CN" altLang="zh-CN" sz="105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285833693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553506"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3</a:t>
            </a:r>
            <a:endParaRPr lang="zh-CN" altLang="en-US" sz="1600" b="1" dirty="0">
              <a:latin typeface="Times New Roman" pitchFamily="18" charset="0"/>
              <a:cs typeface="Times New Roman" pitchFamily="18" charset="0"/>
            </a:endParaRPr>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2" name="TextBox 31">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3" name="TextBox 32">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4" name="TextBox 33">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5" name="TextBox 34">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6" name="TextBox 35">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8" name="TextBox 4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9" name="TextBox 4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50" name="TextBox 4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51" name="TextBox 5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52" name="TextBox 5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16644749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2731" y="475898"/>
            <a:ext cx="8770682" cy="1706044"/>
          </a:xfrm>
          <a:prstGeom prst="rect">
            <a:avLst/>
          </a:prstGeom>
        </p:spPr>
        <p:txBody>
          <a:bodyPr>
            <a:spAutoFit/>
          </a:bodyPr>
          <a:lstStyle/>
          <a:p>
            <a:pPr algn="just">
              <a:lnSpc>
                <a:spcPct val="140000"/>
              </a:lnSpc>
              <a:spcAft>
                <a:spcPts val="0"/>
              </a:spcAft>
            </a:pPr>
            <a:r>
              <a:rPr lang="zh-CN" altLang="zh-CN" sz="2600" kern="100" dirty="0">
                <a:latin typeface="Times New Roman"/>
                <a:ea typeface="华文细黑"/>
                <a:cs typeface="Times New Roman"/>
              </a:rPr>
              <a:t>二、图表类转换</a:t>
            </a:r>
            <a:endParaRPr lang="zh-CN" altLang="zh-CN" sz="2600" kern="100" dirty="0">
              <a:latin typeface="宋体"/>
              <a:cs typeface="Courier New"/>
            </a:endParaRPr>
          </a:p>
          <a:p>
            <a:pPr algn="just">
              <a:lnSpc>
                <a:spcPct val="140000"/>
              </a:lnSpc>
              <a:spcAft>
                <a:spcPts val="0"/>
              </a:spcAft>
            </a:pPr>
            <a:r>
              <a:rPr lang="en-US" altLang="zh-CN" sz="2600" kern="100" dirty="0">
                <a:latin typeface="Times New Roman"/>
                <a:ea typeface="华文细黑"/>
                <a:cs typeface="Courier New"/>
              </a:rPr>
              <a:t>4.</a:t>
            </a:r>
            <a:r>
              <a:rPr lang="zh-CN" altLang="zh-CN" sz="2600" kern="100" dirty="0">
                <a:latin typeface="Times New Roman"/>
                <a:ea typeface="华文细黑"/>
                <a:cs typeface="Times New Roman"/>
              </a:rPr>
              <a:t>阅读下面的图表，用简洁的语言向家长说明</a:t>
            </a:r>
            <a:r>
              <a:rPr lang="en-US" altLang="zh-CN" sz="2600" kern="100" dirty="0">
                <a:latin typeface="Times New Roman"/>
                <a:ea typeface="华文细黑"/>
                <a:cs typeface="Courier New"/>
              </a:rPr>
              <a:t>2014</a:t>
            </a:r>
            <a:r>
              <a:rPr lang="zh-CN" altLang="zh-CN" sz="2600" kern="100" dirty="0">
                <a:latin typeface="Times New Roman"/>
                <a:ea typeface="华文细黑"/>
                <a:cs typeface="Times New Roman"/>
              </a:rPr>
              <a:t>年上海高考改革方案</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学业等级考</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是怎样分级并折算成高考分数的</a:t>
            </a:r>
            <a:r>
              <a:rPr lang="zh-CN" altLang="zh-CN" sz="2600" kern="100" dirty="0" smtClean="0">
                <a:latin typeface="Times New Roman"/>
                <a:ea typeface="华文细黑"/>
                <a:cs typeface="Times New Roman"/>
              </a:rPr>
              <a:t>。</a:t>
            </a:r>
            <a:endParaRPr lang="zh-CN" altLang="zh-CN" sz="260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2270649125"/>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2" name="TextBox 31">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3" name="TextBox 32">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4" name="TextBox 33">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5" name="TextBox 34">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6" name="TextBox 35">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8" name="TextBox 3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1" name="图片 20" descr="\\杨绘绘\f\杨绘绘\幻灯片原文件\一轮语文（全国）\16M.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55542" y="2271906"/>
            <a:ext cx="3832915" cy="2196636"/>
          </a:xfrm>
          <a:prstGeom prst="rect">
            <a:avLst/>
          </a:prstGeom>
          <a:noFill/>
          <a:ln>
            <a:noFill/>
          </a:ln>
        </p:spPr>
      </p:pic>
    </p:spTree>
    <p:extLst>
      <p:ext uri="{BB962C8B-B14F-4D97-AF65-F5344CB8AC3E}">
        <p14:creationId xmlns:p14="http://schemas.microsoft.com/office/powerpoint/2010/main" val="3140865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7971" y="1059582"/>
            <a:ext cx="8770682" cy="2417072"/>
          </a:xfrm>
          <a:prstGeom prst="rect">
            <a:avLst/>
          </a:prstGeom>
        </p:spPr>
        <p:txBody>
          <a:bodyPr>
            <a:spAutoFit/>
          </a:bodyPr>
          <a:lstStyle/>
          <a:p>
            <a:pPr algn="just">
              <a:lnSpc>
                <a:spcPct val="150000"/>
              </a:lnSpc>
              <a:spcAft>
                <a:spcPts val="0"/>
              </a:spcAft>
            </a:pPr>
            <a:r>
              <a:rPr lang="zh-CN" altLang="zh-CN" sz="2600" kern="100" dirty="0" smtClean="0">
                <a:solidFill>
                  <a:srgbClr val="0000FF"/>
                </a:solidFill>
                <a:latin typeface="Times New Roman"/>
                <a:ea typeface="华文细黑"/>
                <a:cs typeface="Times New Roman"/>
              </a:rPr>
              <a:t>答案</a:t>
            </a:r>
            <a:r>
              <a:rPr lang="zh-CN" altLang="zh-CN" sz="2600" kern="100" dirty="0">
                <a:latin typeface="Times New Roman"/>
                <a:ea typeface="华文细黑"/>
                <a:cs typeface="Times New Roman"/>
              </a:rPr>
              <a:t>　</a:t>
            </a:r>
            <a:r>
              <a:rPr lang="zh-CN" altLang="zh-CN" sz="2600" kern="100" dirty="0">
                <a:solidFill>
                  <a:srgbClr val="E46C0A"/>
                </a:solidFill>
                <a:latin typeface="Times New Roman"/>
                <a:ea typeface="华文细黑"/>
                <a:cs typeface="Times New Roman"/>
              </a:rPr>
              <a:t>每科学业等级考将按考生人数比例分</a:t>
            </a:r>
            <a:r>
              <a:rPr lang="en-US" altLang="zh-CN" sz="2600" kern="100" dirty="0">
                <a:solidFill>
                  <a:srgbClr val="E46C0A"/>
                </a:solidFill>
                <a:latin typeface="Times New Roman"/>
                <a:ea typeface="华文细黑"/>
                <a:cs typeface="Courier New"/>
              </a:rPr>
              <a:t>11</a:t>
            </a:r>
            <a:r>
              <a:rPr lang="zh-CN" altLang="zh-CN" sz="2600" kern="100" dirty="0">
                <a:solidFill>
                  <a:srgbClr val="E46C0A"/>
                </a:solidFill>
                <a:latin typeface="Times New Roman"/>
                <a:ea typeface="华文细黑"/>
                <a:cs typeface="Times New Roman"/>
              </a:rPr>
              <a:t>级：最高一级为前</a:t>
            </a:r>
            <a:r>
              <a:rPr lang="en-US" altLang="zh-CN" sz="2600" kern="100" dirty="0">
                <a:solidFill>
                  <a:srgbClr val="E46C0A"/>
                </a:solidFill>
                <a:latin typeface="Times New Roman"/>
                <a:ea typeface="华文细黑"/>
                <a:cs typeface="Courier New"/>
              </a:rPr>
              <a:t>5%</a:t>
            </a:r>
            <a:r>
              <a:rPr lang="zh-CN" altLang="zh-CN" sz="2600" kern="100" dirty="0">
                <a:solidFill>
                  <a:srgbClr val="E46C0A"/>
                </a:solidFill>
                <a:latin typeface="Times New Roman"/>
                <a:ea typeface="华文细黑"/>
                <a:cs typeface="Times New Roman"/>
              </a:rPr>
              <a:t>，最低一级为后</a:t>
            </a:r>
            <a:r>
              <a:rPr lang="en-US" altLang="zh-CN" sz="2600" kern="100" dirty="0">
                <a:solidFill>
                  <a:srgbClr val="E46C0A"/>
                </a:solidFill>
                <a:latin typeface="Times New Roman"/>
                <a:ea typeface="华文细黑"/>
                <a:cs typeface="Courier New"/>
              </a:rPr>
              <a:t>5%</a:t>
            </a:r>
            <a:r>
              <a:rPr lang="zh-CN" altLang="zh-CN" sz="2600" kern="100" dirty="0">
                <a:solidFill>
                  <a:srgbClr val="E46C0A"/>
                </a:solidFill>
                <a:latin typeface="Times New Roman"/>
                <a:ea typeface="华文细黑"/>
                <a:cs typeface="Times New Roman"/>
              </a:rPr>
              <a:t>，中间</a:t>
            </a:r>
            <a:r>
              <a:rPr lang="en-US" altLang="zh-CN" sz="2600" kern="100" dirty="0">
                <a:solidFill>
                  <a:srgbClr val="E46C0A"/>
                </a:solidFill>
                <a:latin typeface="Times New Roman"/>
                <a:ea typeface="华文细黑"/>
                <a:cs typeface="Courier New"/>
              </a:rPr>
              <a:t>9</a:t>
            </a:r>
            <a:r>
              <a:rPr lang="zh-CN" altLang="zh-CN" sz="2600" kern="100" dirty="0">
                <a:solidFill>
                  <a:srgbClr val="E46C0A"/>
                </a:solidFill>
                <a:latin typeface="Times New Roman"/>
                <a:ea typeface="华文细黑"/>
                <a:cs typeface="Times New Roman"/>
              </a:rPr>
              <a:t>级每</a:t>
            </a:r>
            <a:r>
              <a:rPr lang="en-US" altLang="zh-CN" sz="2600" kern="100" dirty="0">
                <a:solidFill>
                  <a:srgbClr val="E46C0A"/>
                </a:solidFill>
                <a:latin typeface="Times New Roman"/>
                <a:ea typeface="华文细黑"/>
                <a:cs typeface="Courier New"/>
              </a:rPr>
              <a:t>10</a:t>
            </a:r>
            <a:r>
              <a:rPr lang="zh-CN" altLang="zh-CN" sz="2600" kern="100" dirty="0">
                <a:solidFill>
                  <a:srgbClr val="E46C0A"/>
                </a:solidFill>
                <a:latin typeface="Times New Roman"/>
                <a:ea typeface="华文细黑"/>
                <a:cs typeface="Times New Roman"/>
              </a:rPr>
              <a:t>个百分点为一级。最低一级高考折算分是</a:t>
            </a:r>
            <a:r>
              <a:rPr lang="en-US" altLang="zh-CN" sz="2600" kern="100" dirty="0">
                <a:solidFill>
                  <a:srgbClr val="E46C0A"/>
                </a:solidFill>
                <a:latin typeface="Times New Roman"/>
                <a:ea typeface="华文细黑"/>
                <a:cs typeface="Courier New"/>
              </a:rPr>
              <a:t>40</a:t>
            </a:r>
            <a:r>
              <a:rPr lang="zh-CN" altLang="zh-CN" sz="2600" kern="100" dirty="0">
                <a:solidFill>
                  <a:srgbClr val="E46C0A"/>
                </a:solidFill>
                <a:latin typeface="Times New Roman"/>
                <a:ea typeface="华文细黑"/>
                <a:cs typeface="Times New Roman"/>
              </a:rPr>
              <a:t>分，然后以</a:t>
            </a:r>
            <a:r>
              <a:rPr lang="en-US" altLang="zh-CN" sz="2600" kern="100" dirty="0">
                <a:solidFill>
                  <a:srgbClr val="E46C0A"/>
                </a:solidFill>
                <a:latin typeface="Times New Roman"/>
                <a:ea typeface="华文细黑"/>
                <a:cs typeface="Courier New"/>
              </a:rPr>
              <a:t>3</a:t>
            </a:r>
            <a:r>
              <a:rPr lang="zh-CN" altLang="zh-CN" sz="2600" kern="100" dirty="0">
                <a:solidFill>
                  <a:srgbClr val="E46C0A"/>
                </a:solidFill>
                <a:latin typeface="Times New Roman"/>
                <a:ea typeface="华文细黑"/>
                <a:cs typeface="Times New Roman"/>
              </a:rPr>
              <a:t>分为级差依次递增，最高一级为</a:t>
            </a:r>
            <a:r>
              <a:rPr lang="en-US" altLang="zh-CN" sz="2600" kern="100" dirty="0">
                <a:solidFill>
                  <a:srgbClr val="E46C0A"/>
                </a:solidFill>
                <a:latin typeface="Times New Roman"/>
                <a:ea typeface="华文细黑"/>
                <a:cs typeface="Courier New"/>
              </a:rPr>
              <a:t>70</a:t>
            </a:r>
            <a:r>
              <a:rPr lang="zh-CN" altLang="zh-CN" sz="2600" kern="100" dirty="0">
                <a:solidFill>
                  <a:srgbClr val="E46C0A"/>
                </a:solidFill>
                <a:latin typeface="Times New Roman"/>
                <a:ea typeface="华文细黑"/>
                <a:cs typeface="Times New Roman"/>
              </a:rPr>
              <a:t>分</a:t>
            </a:r>
            <a:r>
              <a:rPr lang="zh-CN" altLang="zh-CN" sz="2600" kern="100" dirty="0" smtClean="0">
                <a:solidFill>
                  <a:srgbClr val="E46C0A"/>
                </a:solidFill>
                <a:latin typeface="Times New Roman"/>
                <a:ea typeface="华文细黑"/>
                <a:cs typeface="Times New Roman"/>
              </a:rPr>
              <a:t>。</a:t>
            </a:r>
            <a:endParaRPr lang="zh-CN" altLang="zh-CN" sz="1050" kern="100" dirty="0">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3002858942"/>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72265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2" name="TextBox 31">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3" name="TextBox 32">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4" name="TextBox 33">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5" name="TextBox 34">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6" name="TextBox 35">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38" name="TextBox 37">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39" name="TextBox 38">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0" name="TextBox 39">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1" name="TextBox 40">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2" name="TextBox 41">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spTree>
    <p:extLst>
      <p:ext uri="{BB962C8B-B14F-4D97-AF65-F5344CB8AC3E}">
        <p14:creationId xmlns:p14="http://schemas.microsoft.com/office/powerpoint/2010/main" val="934920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1339" y="532666"/>
            <a:ext cx="8821322" cy="1816075"/>
          </a:xfrm>
          <a:prstGeom prst="rect">
            <a:avLst/>
          </a:prstGeom>
        </p:spPr>
        <p:txBody>
          <a:bodyPr>
            <a:spAutoFit/>
          </a:bodyPr>
          <a:lstStyle/>
          <a:p>
            <a:pPr algn="just">
              <a:lnSpc>
                <a:spcPct val="150000"/>
              </a:lnSpc>
              <a:spcAft>
                <a:spcPts val="0"/>
              </a:spcAft>
            </a:pPr>
            <a:r>
              <a:rPr lang="en-US" altLang="zh-CN" sz="2600" kern="100" dirty="0">
                <a:latin typeface="Times New Roman"/>
                <a:ea typeface="华文细黑"/>
                <a:cs typeface="Courier New"/>
              </a:rPr>
              <a:t>5.</a:t>
            </a:r>
            <a:r>
              <a:rPr lang="zh-CN" altLang="zh-CN" sz="2600" kern="100" dirty="0">
                <a:latin typeface="Times New Roman"/>
                <a:ea typeface="华文细黑"/>
                <a:cs typeface="Times New Roman"/>
              </a:rPr>
              <a:t>下面的图表是有关机构对某市不同年龄段亚健康人群的调查。请根据图表，分别概括躯体、心理和社会适应三种亚健康类型发生率与年龄的关系。</a:t>
            </a:r>
            <a:endParaRPr lang="zh-CN" altLang="zh-CN" sz="1050" kern="100" dirty="0">
              <a:effectLst/>
              <a:latin typeface="宋体"/>
              <a:cs typeface="Courier New"/>
            </a:endParaRPr>
          </a:p>
        </p:txBody>
      </p:sp>
      <p:sp>
        <p:nvSpPr>
          <p:cNvPr id="24" name="AutoShape 39"/>
          <p:cNvSpPr>
            <a:spLocks noChangeArrowheads="1"/>
          </p:cNvSpPr>
          <p:nvPr/>
        </p:nvSpPr>
        <p:spPr bwMode="gray">
          <a:xfrm>
            <a:off x="-483553" y="74330"/>
            <a:ext cx="9866313" cy="32226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p>
        </p:txBody>
      </p:sp>
      <p:sp>
        <p:nvSpPr>
          <p:cNvPr id="25" name="Oval 40"/>
          <p:cNvSpPr>
            <a:spLocks noChangeArrowheads="1"/>
          </p:cNvSpPr>
          <p:nvPr/>
        </p:nvSpPr>
        <p:spPr bwMode="gray">
          <a:xfrm>
            <a:off x="92710" y="133068"/>
            <a:ext cx="24765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zh-CN" altLang="en-US"/>
          </a:p>
        </p:txBody>
      </p:sp>
      <p:graphicFrame>
        <p:nvGraphicFramePr>
          <p:cNvPr id="26" name="表格 25"/>
          <p:cNvGraphicFramePr>
            <a:graphicFrameLocks noGrp="1"/>
          </p:cNvGraphicFramePr>
          <p:nvPr>
            <p:extLst>
              <p:ext uri="{D42A27DB-BD31-4B8C-83A1-F6EECF244321}">
                <p14:modId xmlns:p14="http://schemas.microsoft.com/office/powerpoint/2010/main" val="2270649125"/>
              </p:ext>
            </p:extLst>
          </p:nvPr>
        </p:nvGraphicFramePr>
        <p:xfrm>
          <a:off x="381908" y="85780"/>
          <a:ext cx="8746845" cy="335280"/>
        </p:xfrm>
        <a:graphic>
          <a:graphicData uri="http://schemas.openxmlformats.org/drawingml/2006/table">
            <a:tbl>
              <a:tblPr firstRow="1" bandRow="1">
                <a:tableStyleId>{5C22544A-7EE6-4342-B048-85BDC9FD1C3A}</a:tableStyleId>
              </a:tblPr>
              <a:tblGrid>
                <a:gridCol w="583123"/>
                <a:gridCol w="583123"/>
                <a:gridCol w="583123"/>
                <a:gridCol w="583123"/>
                <a:gridCol w="583123"/>
                <a:gridCol w="583123"/>
                <a:gridCol w="583123"/>
                <a:gridCol w="583123"/>
                <a:gridCol w="583123"/>
                <a:gridCol w="583123"/>
                <a:gridCol w="583123"/>
                <a:gridCol w="583123"/>
                <a:gridCol w="583123"/>
                <a:gridCol w="583123"/>
                <a:gridCol w="583123"/>
              </a:tblGrid>
              <a:tr h="0">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a:hlinkClick r:id="rId2" action="ppaction://hlinksldjump"/>
          </p:cNvPr>
          <p:cNvSpPr txBox="1"/>
          <p:nvPr/>
        </p:nvSpPr>
        <p:spPr>
          <a:xfrm>
            <a:off x="531837" y="80576"/>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a:t>
            </a:r>
            <a:endParaRPr lang="zh-CN" altLang="en-US" dirty="0"/>
          </a:p>
        </p:txBody>
      </p:sp>
      <p:sp>
        <p:nvSpPr>
          <p:cNvPr id="28" name="TextBox 27">
            <a:hlinkClick r:id="rId3" action="ppaction://hlinksldjump"/>
          </p:cNvPr>
          <p:cNvSpPr txBox="1"/>
          <p:nvPr/>
        </p:nvSpPr>
        <p:spPr>
          <a:xfrm>
            <a:off x="970498" y="82094"/>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2</a:t>
            </a:r>
            <a:endParaRPr lang="zh-CN" altLang="en-US" sz="1600" b="1" dirty="0">
              <a:latin typeface="Times New Roman" pitchFamily="18" charset="0"/>
              <a:cs typeface="Times New Roman" pitchFamily="18" charset="0"/>
            </a:endParaRPr>
          </a:p>
        </p:txBody>
      </p:sp>
      <p:sp>
        <p:nvSpPr>
          <p:cNvPr id="29" name="TextBox 28">
            <a:hlinkClick r:id="rId4" action="ppaction://hlinksldjump"/>
          </p:cNvPr>
          <p:cNvSpPr txBox="1"/>
          <p:nvPr/>
        </p:nvSpPr>
        <p:spPr>
          <a:xfrm>
            <a:off x="1693971" y="81950"/>
            <a:ext cx="287258"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3</a:t>
            </a:r>
            <a:endParaRPr lang="zh-CN" altLang="en-US" dirty="0"/>
          </a:p>
        </p:txBody>
      </p:sp>
      <p:sp>
        <p:nvSpPr>
          <p:cNvPr id="30" name="TextBox 29">
            <a:hlinkClick r:id="rId5" action="ppaction://hlinksldjump"/>
          </p:cNvPr>
          <p:cNvSpPr txBox="1"/>
          <p:nvPr/>
        </p:nvSpPr>
        <p:spPr>
          <a:xfrm>
            <a:off x="2134776"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4</a:t>
            </a:r>
            <a:endParaRPr lang="zh-CN" altLang="en-US" sz="1600" b="1" dirty="0">
              <a:latin typeface="Times New Roman" pitchFamily="18" charset="0"/>
              <a:cs typeface="Times New Roman" pitchFamily="18" charset="0"/>
            </a:endParaRPr>
          </a:p>
        </p:txBody>
      </p:sp>
      <p:sp>
        <p:nvSpPr>
          <p:cNvPr id="31" name="TextBox 30">
            <a:hlinkClick r:id="rId6" action="ppaction://hlinksldjump"/>
          </p:cNvPr>
          <p:cNvSpPr txBox="1"/>
          <p:nvPr/>
        </p:nvSpPr>
        <p:spPr>
          <a:xfrm>
            <a:off x="2722652" y="81950"/>
            <a:ext cx="568189" cy="338554"/>
          </a:xfrm>
          <a:prstGeom prst="rect">
            <a:avLst/>
          </a:prstGeom>
          <a:solidFill>
            <a:schemeClr val="accent6">
              <a:lumMod val="75000"/>
            </a:schemeClr>
          </a:solid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5</a:t>
            </a:r>
            <a:endParaRPr lang="zh-CN" altLang="en-US" sz="1600" b="1" dirty="0">
              <a:latin typeface="Times New Roman" pitchFamily="18" charset="0"/>
              <a:cs typeface="Times New Roman" pitchFamily="18" charset="0"/>
            </a:endParaRPr>
          </a:p>
        </p:txBody>
      </p:sp>
      <p:sp>
        <p:nvSpPr>
          <p:cNvPr id="32" name="TextBox 31">
            <a:hlinkClick r:id="rId7" action="ppaction://hlinksldjump"/>
          </p:cNvPr>
          <p:cNvSpPr txBox="1"/>
          <p:nvPr/>
        </p:nvSpPr>
        <p:spPr>
          <a:xfrm>
            <a:off x="3304558"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6</a:t>
            </a:r>
            <a:endParaRPr lang="zh-CN" altLang="en-US" sz="1600" b="1" dirty="0">
              <a:latin typeface="Times New Roman" pitchFamily="18" charset="0"/>
              <a:cs typeface="Times New Roman" pitchFamily="18" charset="0"/>
            </a:endParaRPr>
          </a:p>
        </p:txBody>
      </p:sp>
      <p:sp>
        <p:nvSpPr>
          <p:cNvPr id="33" name="TextBox 32">
            <a:hlinkClick r:id="rId8" action="ppaction://hlinksldjump"/>
          </p:cNvPr>
          <p:cNvSpPr txBox="1"/>
          <p:nvPr/>
        </p:nvSpPr>
        <p:spPr>
          <a:xfrm>
            <a:off x="3888242" y="87054"/>
            <a:ext cx="568189" cy="335202"/>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7</a:t>
            </a:r>
            <a:endParaRPr lang="zh-CN" altLang="en-US" sz="1600" b="1" dirty="0">
              <a:latin typeface="Times New Roman" pitchFamily="18" charset="0"/>
              <a:cs typeface="Times New Roman" pitchFamily="18" charset="0"/>
            </a:endParaRPr>
          </a:p>
        </p:txBody>
      </p:sp>
      <p:sp>
        <p:nvSpPr>
          <p:cNvPr id="34" name="TextBox 33">
            <a:hlinkClick r:id="rId9" action="ppaction://hlinksldjump"/>
          </p:cNvPr>
          <p:cNvSpPr txBox="1"/>
          <p:nvPr/>
        </p:nvSpPr>
        <p:spPr>
          <a:xfrm>
            <a:off x="4467734"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8</a:t>
            </a:r>
            <a:endParaRPr lang="zh-CN" altLang="en-US" sz="1600" b="1" dirty="0">
              <a:latin typeface="Times New Roman" pitchFamily="18" charset="0"/>
              <a:cs typeface="Times New Roman" pitchFamily="18" charset="0"/>
            </a:endParaRPr>
          </a:p>
        </p:txBody>
      </p:sp>
      <p:sp>
        <p:nvSpPr>
          <p:cNvPr id="35" name="TextBox 34">
            <a:hlinkClick r:id="rId10" action="ppaction://hlinksldjump"/>
          </p:cNvPr>
          <p:cNvSpPr txBox="1"/>
          <p:nvPr/>
        </p:nvSpPr>
        <p:spPr>
          <a:xfrm>
            <a:off x="5059038" y="76846"/>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9</a:t>
            </a:r>
            <a:endParaRPr lang="zh-CN" altLang="en-US" sz="1600" b="1" dirty="0">
              <a:latin typeface="Times New Roman" pitchFamily="18" charset="0"/>
              <a:cs typeface="Times New Roman" pitchFamily="18" charset="0"/>
            </a:endParaRPr>
          </a:p>
        </p:txBody>
      </p:sp>
      <p:sp>
        <p:nvSpPr>
          <p:cNvPr id="36" name="TextBox 35">
            <a:hlinkClick r:id="rId11" action="ppaction://hlinksldjump"/>
          </p:cNvPr>
          <p:cNvSpPr txBox="1"/>
          <p:nvPr/>
        </p:nvSpPr>
        <p:spPr>
          <a:xfrm>
            <a:off x="5639294" y="79362"/>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10</a:t>
            </a:r>
            <a:endParaRPr lang="zh-CN" altLang="en-US" sz="1600" b="1" dirty="0">
              <a:latin typeface="Times New Roman" pitchFamily="18" charset="0"/>
              <a:cs typeface="Times New Roman" pitchFamily="18" charset="0"/>
            </a:endParaRPr>
          </a:p>
        </p:txBody>
      </p:sp>
      <p:sp>
        <p:nvSpPr>
          <p:cNvPr id="41" name="TextBox 40">
            <a:hlinkClick r:id="rId12" action="ppaction://hlinksldjump"/>
          </p:cNvPr>
          <p:cNvSpPr txBox="1"/>
          <p:nvPr/>
        </p:nvSpPr>
        <p:spPr>
          <a:xfrm>
            <a:off x="6223992" y="81950"/>
            <a:ext cx="568189" cy="338554"/>
          </a:xfrm>
          <a:prstGeom prst="rect">
            <a:avLst/>
          </a:prstGeom>
          <a:noFill/>
        </p:spPr>
        <p:txBody>
          <a:bodyPr wrap="none" rtlCol="0">
            <a:spAutoFit/>
          </a:bodyPr>
          <a:lstStyle/>
          <a:p>
            <a:pPr algn="ctr"/>
            <a:r>
              <a:rPr lang="en-US" altLang="zh-CN" sz="1600" b="1" dirty="0" smtClean="0">
                <a:latin typeface="Times New Roman" pitchFamily="18" charset="0"/>
                <a:ea typeface="Times New Roman" pitchFamily="18" charset="0"/>
                <a:cs typeface="Times New Roman" pitchFamily="18" charset="0"/>
              </a:rPr>
              <a:t>11</a:t>
            </a:r>
            <a:endParaRPr lang="zh-CN" altLang="en-US" sz="1600" b="1" dirty="0">
              <a:latin typeface="Times New Roman" pitchFamily="18" charset="0"/>
              <a:cs typeface="Times New Roman" pitchFamily="18" charset="0"/>
            </a:endParaRPr>
          </a:p>
        </p:txBody>
      </p:sp>
      <p:sp>
        <p:nvSpPr>
          <p:cNvPr id="42" name="TextBox 41">
            <a:hlinkClick r:id="rId13" action="ppaction://hlinksldjump"/>
          </p:cNvPr>
          <p:cNvSpPr txBox="1"/>
          <p:nvPr/>
        </p:nvSpPr>
        <p:spPr>
          <a:xfrm>
            <a:off x="6796628" y="84538"/>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a:t>12</a:t>
            </a:r>
            <a:endParaRPr lang="zh-CN" altLang="en-US" dirty="0"/>
          </a:p>
        </p:txBody>
      </p:sp>
      <p:sp>
        <p:nvSpPr>
          <p:cNvPr id="43" name="TextBox 42">
            <a:hlinkClick r:id="rId14" action="ppaction://hlinksldjump"/>
          </p:cNvPr>
          <p:cNvSpPr txBox="1"/>
          <p:nvPr/>
        </p:nvSpPr>
        <p:spPr>
          <a:xfrm>
            <a:off x="7393774" y="87126"/>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13</a:t>
            </a:r>
            <a:endParaRPr lang="zh-CN" altLang="en-US" dirty="0"/>
          </a:p>
        </p:txBody>
      </p:sp>
      <p:sp>
        <p:nvSpPr>
          <p:cNvPr id="44" name="TextBox 43">
            <a:hlinkClick r:id="rId15" action="ppaction://hlinksldjump"/>
          </p:cNvPr>
          <p:cNvSpPr txBox="1"/>
          <p:nvPr/>
        </p:nvSpPr>
        <p:spPr>
          <a:xfrm>
            <a:off x="7977458" y="89714"/>
            <a:ext cx="568189"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14</a:t>
            </a:r>
            <a:endParaRPr lang="zh-CN" altLang="en-US" dirty="0"/>
          </a:p>
        </p:txBody>
      </p:sp>
      <p:sp>
        <p:nvSpPr>
          <p:cNvPr id="45" name="TextBox 44">
            <a:hlinkClick r:id="rId16" action="ppaction://hlinksldjump"/>
          </p:cNvPr>
          <p:cNvSpPr txBox="1"/>
          <p:nvPr/>
        </p:nvSpPr>
        <p:spPr>
          <a:xfrm>
            <a:off x="8561902" y="84682"/>
            <a:ext cx="550794" cy="338554"/>
          </a:xfrm>
          <a:prstGeom prst="rect">
            <a:avLst/>
          </a:prstGeom>
          <a:noFill/>
        </p:spPr>
        <p:txBody>
          <a:bodyPr wrap="none" rtlCol="0">
            <a:spAutoFit/>
          </a:bodyPr>
          <a:lstStyle>
            <a:defPPr>
              <a:defRPr lang="zh-CN"/>
            </a:defPPr>
            <a:lvl1pPr algn="ctr">
              <a:defRPr sz="1600" b="1">
                <a:latin typeface="Times New Roman" pitchFamily="18" charset="0"/>
                <a:ea typeface="Times New Roman" pitchFamily="18" charset="0"/>
                <a:cs typeface="Times New Roman" pitchFamily="18" charset="0"/>
              </a:defRPr>
            </a:lvl1pPr>
          </a:lstStyle>
          <a:p>
            <a:r>
              <a:rPr lang="en-US" altLang="zh-CN" dirty="0" smtClean="0"/>
              <a:t>15</a:t>
            </a:r>
            <a:endParaRPr lang="zh-CN" altLang="en-US" dirty="0"/>
          </a:p>
        </p:txBody>
      </p:sp>
      <p:pic>
        <p:nvPicPr>
          <p:cNvPr id="21" name="图片 20" descr="\\杨绘绘\f\杨绘绘\幻灯片原文件\一轮语文（全国）\16L.TIF"/>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41991" y="2440018"/>
            <a:ext cx="4060016" cy="2390268"/>
          </a:xfrm>
          <a:prstGeom prst="rect">
            <a:avLst/>
          </a:prstGeom>
          <a:noFill/>
          <a:ln>
            <a:noFill/>
          </a:ln>
        </p:spPr>
      </p:pic>
    </p:spTree>
    <p:extLst>
      <p:ext uri="{BB962C8B-B14F-4D97-AF65-F5344CB8AC3E}">
        <p14:creationId xmlns:p14="http://schemas.microsoft.com/office/powerpoint/2010/main" val="34059220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3231</TotalTime>
  <Words>1346</Words>
  <Application>Microsoft Office PowerPoint</Application>
  <PresentationFormat>全屏显示(16:9)</PresentationFormat>
  <Paragraphs>559</Paragraphs>
  <Slides>32</Slides>
  <Notes>0</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295</cp:revision>
  <dcterms:created xsi:type="dcterms:W3CDTF">2014-12-15T01:46:29Z</dcterms:created>
  <dcterms:modified xsi:type="dcterms:W3CDTF">2015-04-15T07:12:44Z</dcterms:modified>
</cp:coreProperties>
</file>